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4" r:id="rId5"/>
    <p:sldId id="265" r:id="rId6"/>
    <p:sldId id="259" r:id="rId7"/>
    <p:sldId id="260" r:id="rId8"/>
    <p:sldId id="263" r:id="rId9"/>
    <p:sldId id="266" r:id="rId10"/>
    <p:sldId id="267" r:id="rId11"/>
    <p:sldId id="268" r:id="rId12"/>
    <p:sldId id="269" r:id="rId13"/>
    <p:sldId id="270" r:id="rId14"/>
    <p:sldId id="271" r:id="rId15"/>
    <p:sldId id="261" r:id="rId16"/>
    <p:sldId id="262" r:id="rId17"/>
    <p:sldId id="272" r:id="rId18"/>
  </p:sldIdLst>
  <p:sldSz cx="12192000" cy="6858000"/>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84" d="100"/>
          <a:sy n="84" d="100"/>
        </p:scale>
        <p:origin x="6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1B409789-EFC0-45AE-99C2-3B95D176D1E8}" type="datetimeFigureOut">
              <a:rPr lang="it-IT" smtClean="0"/>
              <a:t>09/12/2024</a:t>
            </a:fld>
            <a:endParaRPr lang="it-IT"/>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61DB66B4-B275-4F16-B511-3AC4D7F683F6}" type="slidenum">
              <a:rPr lang="it-IT" smtClean="0"/>
              <a:t>‹N›</a:t>
            </a:fld>
            <a:endParaRPr lang="it-IT"/>
          </a:p>
        </p:txBody>
      </p:sp>
    </p:spTree>
    <p:extLst>
      <p:ext uri="{BB962C8B-B14F-4D97-AF65-F5344CB8AC3E}">
        <p14:creationId xmlns:p14="http://schemas.microsoft.com/office/powerpoint/2010/main" val="107723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1B9C5226-3A10-431E-916B-9AF78CE29B47}" type="datetime1">
              <a:rPr lang="it-IT" smtClean="0"/>
              <a:t>09/12/2024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1282247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43ED164-53AC-4D54-8616-576AB7A098FB}" type="datetime1">
              <a:rPr lang="it-IT" smtClean="0"/>
              <a:t>09/12/2024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3612871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2C0FA43-375D-4A0E-94EA-01536F946EE2}" type="datetime1">
              <a:rPr lang="it-IT" smtClean="0"/>
              <a:t>09/12/2024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1960625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86B4FA56-67BD-4A7A-AC16-5249EF709854}" type="datetime1">
              <a:rPr lang="it-IT" smtClean="0"/>
              <a:t>09/12/2024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2008848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6F22B180-7FB1-4B1C-BBE2-7AC94D357E07}" type="datetime1">
              <a:rPr lang="it-IT" smtClean="0"/>
              <a:t>09/12/2024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2271597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0732CA57-815E-46E6-B9F6-F4B94DF3C312}" type="datetime1">
              <a:rPr lang="it-IT" smtClean="0"/>
              <a:t>09/12/2024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3387570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6DBD1826-C12B-4F78-B59E-F25B4C541351}" type="datetime1">
              <a:rPr lang="it-IT" smtClean="0"/>
              <a:t>09/12/2024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1771219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B7D264D5-1B2A-4D99-916C-5D94634D5CA3}" type="datetime1">
              <a:rPr lang="it-IT" smtClean="0"/>
              <a:t>09/12/2024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2839115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5D7BDFA-E94E-4F33-A41D-A951E57B9C60}" type="datetime1">
              <a:rPr lang="it-IT" smtClean="0"/>
              <a:t>09/12/2024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3384907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7091F536-03C5-46E9-B667-15B56FE05426}" type="datetime1">
              <a:rPr lang="it-IT" smtClean="0"/>
              <a:t>09/12/2024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2793047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D9F2FAE5-FF60-464B-A932-FE5EA71E8BC3}" type="datetime1">
              <a:rPr lang="it-IT" smtClean="0"/>
              <a:t>09/12/2024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DBD2C5-91E1-4FC5-A335-4428C5CAF61D}" type="slidenum">
              <a:rPr lang="it-IT" smtClean="0"/>
              <a:t>‹N›</a:t>
            </a:fld>
            <a:endParaRPr lang="it-IT"/>
          </a:p>
        </p:txBody>
      </p:sp>
    </p:spTree>
    <p:extLst>
      <p:ext uri="{BB962C8B-B14F-4D97-AF65-F5344CB8AC3E}">
        <p14:creationId xmlns:p14="http://schemas.microsoft.com/office/powerpoint/2010/main" val="1751833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4000"/>
            <a:lum/>
          </a:blip>
          <a:srcRect/>
          <a:stretch>
            <a:fillRect l="-5000" r="-5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B7D33-89D5-4230-9C36-F1C4F9628BC0}" type="datetime1">
              <a:rPr lang="it-IT" smtClean="0"/>
              <a:t>09/12/2024</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DBD2C5-91E1-4FC5-A335-4428C5CAF61D}" type="slidenum">
              <a:rPr lang="it-IT" smtClean="0"/>
              <a:t>‹N›</a:t>
            </a:fld>
            <a:endParaRPr lang="it-IT"/>
          </a:p>
        </p:txBody>
      </p:sp>
    </p:spTree>
    <p:extLst>
      <p:ext uri="{BB962C8B-B14F-4D97-AF65-F5344CB8AC3E}">
        <p14:creationId xmlns:p14="http://schemas.microsoft.com/office/powerpoint/2010/main" val="1189843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https://primabergamo.it/media/2022/08/thumbnail_edo-facchinetti-1-1-420x252.jpg" TargetMode="External"/><Relationship Id="rId7" Type="http://schemas.openxmlformats.org/officeDocument/2006/relationships/image" Target="https://th.bing.com/th/id/OIP.DPW9uv7DfPGAaopKPQN4-gHaEc?w=295&amp;h=180&amp;c=7&amp;r=0&amp;o=5&amp;dpr=1.3&amp;pid=1.7"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https://th.bing.com/th/id/OIP.EhymrghA01aCDSIAvWMF2QAAAA?w=131&amp;h=180&amp;c=7&amp;r=0&amp;o=5&amp;dpr=1.3&amp;pid=1.7" TargetMode="External"/><Relationship Id="rId4" Type="http://schemas.openxmlformats.org/officeDocument/2006/relationships/image" Target="../media/image4.jpeg"/><Relationship Id="rId9" Type="http://schemas.openxmlformats.org/officeDocument/2006/relationships/image" Target="https://th.bing.com/th/id/OIP.iBZC5-oGyI3oq870G1fzzQAAAA?w=115&amp;h=180&amp;c=7&amp;r=0&amp;o=5&amp;dpr=1.3&amp;pid=1.7"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6000"/>
            <a:lum/>
          </a:blip>
          <a:srcRect/>
          <a:stretch>
            <a:fillRect l="-5000" r="-5000"/>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1147864" y="684618"/>
            <a:ext cx="10269166" cy="2387600"/>
          </a:xfrm>
        </p:spPr>
        <p:txBody>
          <a:bodyPr/>
          <a:lstStyle/>
          <a:p>
            <a:r>
              <a:rPr lang="it-IT" dirty="0">
                <a:solidFill>
                  <a:schemeClr val="bg1"/>
                </a:solidFill>
              </a:rPr>
              <a:t>PRESENTAZIONE PIANO DI ZONA 2025 - 2027</a:t>
            </a:r>
          </a:p>
        </p:txBody>
      </p:sp>
      <p:sp>
        <p:nvSpPr>
          <p:cNvPr id="3" name="Sottotitolo 2"/>
          <p:cNvSpPr>
            <a:spLocks noGrp="1"/>
          </p:cNvSpPr>
          <p:nvPr>
            <p:ph type="subTitle" idx="1"/>
          </p:nvPr>
        </p:nvSpPr>
        <p:spPr>
          <a:xfrm>
            <a:off x="1348903" y="4782865"/>
            <a:ext cx="9144000" cy="1655762"/>
          </a:xfrm>
        </p:spPr>
        <p:txBody>
          <a:bodyPr>
            <a:normAutofit/>
          </a:bodyPr>
          <a:lstStyle/>
          <a:p>
            <a:r>
              <a:rPr lang="it-IT" sz="4000" dirty="0">
                <a:solidFill>
                  <a:srgbClr val="FF0000"/>
                </a:solidFill>
              </a:rPr>
              <a:t>ASSEMBLEA SINDACI</a:t>
            </a:r>
          </a:p>
          <a:p>
            <a:r>
              <a:rPr lang="it-IT" sz="4000" dirty="0">
                <a:solidFill>
                  <a:srgbClr val="FF0000"/>
                </a:solidFill>
              </a:rPr>
              <a:t>9 DICEMBRE 2024</a:t>
            </a:r>
          </a:p>
        </p:txBody>
      </p:sp>
      <p:sp>
        <p:nvSpPr>
          <p:cNvPr id="4" name="Rettangolo 3"/>
          <p:cNvSpPr/>
          <p:nvPr/>
        </p:nvSpPr>
        <p:spPr>
          <a:xfrm>
            <a:off x="856033" y="3400410"/>
            <a:ext cx="10350229" cy="1054263"/>
          </a:xfrm>
          <a:prstGeom prst="rect">
            <a:avLst/>
          </a:prstGeom>
        </p:spPr>
        <p:txBody>
          <a:bodyPr wrap="square">
            <a:spAutoFit/>
          </a:bodyPr>
          <a:lstStyle/>
          <a:p>
            <a:pPr algn="ctr">
              <a:lnSpc>
                <a:spcPct val="115000"/>
              </a:lnSpc>
              <a:spcBef>
                <a:spcPts val="500"/>
              </a:spcBef>
              <a:spcAft>
                <a:spcPts val="0"/>
              </a:spcAft>
            </a:pPr>
            <a:r>
              <a:rPr lang="it-IT" sz="2800" b="1" dirty="0">
                <a:solidFill>
                  <a:srgbClr val="FFC000"/>
                </a:solidFill>
                <a:latin typeface="Calibri" panose="020F0502020204030204" pitchFamily="34" charset="0"/>
                <a:ea typeface="Times New Roman" panose="02020603050405020304" pitchFamily="18" charset="0"/>
                <a:cs typeface="Times New Roman" panose="02020603050405020304" pitchFamily="18" charset="0"/>
              </a:rPr>
              <a:t>“…la comunità è data dalla capacità di ciascuno di suonare la propria specifica nota e di costruirne una sinfonia di buona umanità…”</a:t>
            </a:r>
            <a:endParaRPr lang="it-IT" sz="1200" b="1" dirty="0">
              <a:solidFill>
                <a:srgbClr val="FFC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Segnaposto numero diapositiva 4"/>
          <p:cNvSpPr>
            <a:spLocks noGrp="1"/>
          </p:cNvSpPr>
          <p:nvPr>
            <p:ph type="sldNum" sz="quarter" idx="12"/>
          </p:nvPr>
        </p:nvSpPr>
        <p:spPr/>
        <p:txBody>
          <a:bodyPr/>
          <a:lstStyle/>
          <a:p>
            <a:fld id="{17DBD2C5-91E1-4FC5-A335-4428C5CAF61D}" type="slidenum">
              <a:rPr lang="it-IT" smtClean="0"/>
              <a:t>1</a:t>
            </a:fld>
            <a:endParaRPr lang="it-IT"/>
          </a:p>
        </p:txBody>
      </p:sp>
    </p:spTree>
    <p:extLst>
      <p:ext uri="{BB962C8B-B14F-4D97-AF65-F5344CB8AC3E}">
        <p14:creationId xmlns:p14="http://schemas.microsoft.com/office/powerpoint/2010/main" val="2270234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85000" lnSpcReduction="20000"/>
          </a:bodyPr>
          <a:lstStyle/>
          <a:p>
            <a:pPr marL="0" indent="0">
              <a:buNone/>
            </a:pPr>
            <a:r>
              <a:rPr lang="it-IT" b="1" dirty="0"/>
              <a:t>NOTE “VALORIALI” INDICATE DAI SINDACI DELLA VAL CAVALLINA NEI LAVORI PREPARATORI DEL PDZ</a:t>
            </a:r>
            <a:endParaRPr lang="it-IT" dirty="0"/>
          </a:p>
          <a:p>
            <a:pPr marL="0" indent="0">
              <a:buNone/>
            </a:pPr>
            <a:endParaRPr lang="it-IT" dirty="0"/>
          </a:p>
          <a:p>
            <a:pPr marL="0" indent="0">
              <a:buNone/>
            </a:pPr>
            <a:r>
              <a:rPr lang="it-IT" dirty="0"/>
              <a:t>Uno dei temi centrali posto nella attuale fase di definizione dei Piani di Zona (PDZ) è certamente quello dell’integrazione dei Livelli Essenziali delle Prestazioni Sociali (</a:t>
            </a:r>
            <a:r>
              <a:rPr lang="it-IT" dirty="0" err="1"/>
              <a:t>Leps</a:t>
            </a:r>
            <a:r>
              <a:rPr lang="it-IT" dirty="0"/>
              <a:t>) e dell’Assistenza sanitaria (Lea). Questa integrazione, assegnata in Lombardia soprattutto all’integrazione tra PPT (Piano di sviluppo del Polo Territoriale) e PDZ, dovrebbe avvenire   entro la più ampia prospettiva di attuazione a livello territoriale del </a:t>
            </a:r>
            <a:r>
              <a:rPr lang="it-IT" b="1" dirty="0"/>
              <a:t>sistema integrato di interventi e servizi sociali</a:t>
            </a:r>
            <a:r>
              <a:rPr lang="it-IT" dirty="0"/>
              <a:t> e delle azioni da integrare e coordinare con </a:t>
            </a:r>
            <a:r>
              <a:rPr lang="it-IT" b="1" dirty="0"/>
              <a:t>le politiche sanitarie, dell’istruzione, della formazione e del lavoro</a:t>
            </a:r>
            <a:r>
              <a:rPr lang="it-IT" dirty="0"/>
              <a:t>, stimolando in particolare </a:t>
            </a:r>
            <a:r>
              <a:rPr lang="it-IT" b="1" dirty="0"/>
              <a:t>le risorse locali di solidarietà e di auto-aiuto, la responsabilizzazione dei cittadini</a:t>
            </a:r>
            <a:r>
              <a:rPr lang="it-IT" dirty="0"/>
              <a:t> nella programmazione e nella verifica dei servizi, e la </a:t>
            </a:r>
            <a:r>
              <a:rPr lang="it-IT" b="1" dirty="0"/>
              <a:t>collaborazione dei servizi territoriali con i soggetti operanti nell’ambito della solidarietà sociale</a:t>
            </a:r>
            <a:r>
              <a:rPr lang="it-IT" dirty="0"/>
              <a:t> </a:t>
            </a:r>
            <a:r>
              <a:rPr lang="it-IT" b="1" dirty="0"/>
              <a:t>a livello locale e con le altre risorse della comunità</a:t>
            </a:r>
            <a:r>
              <a:rPr lang="it-IT" dirty="0"/>
              <a:t> (L. 328/2000).</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3</a:t>
            </a:r>
          </a:p>
        </p:txBody>
      </p:sp>
      <p:sp>
        <p:nvSpPr>
          <p:cNvPr id="2" name="Segnaposto numero diapositiva 1"/>
          <p:cNvSpPr>
            <a:spLocks noGrp="1"/>
          </p:cNvSpPr>
          <p:nvPr>
            <p:ph type="sldNum" sz="quarter" idx="12"/>
          </p:nvPr>
        </p:nvSpPr>
        <p:spPr/>
        <p:txBody>
          <a:bodyPr/>
          <a:lstStyle/>
          <a:p>
            <a:fld id="{17DBD2C5-91E1-4FC5-A335-4428C5CAF61D}" type="slidenum">
              <a:rPr lang="it-IT" smtClean="0"/>
              <a:t>10</a:t>
            </a:fld>
            <a:endParaRPr lang="it-IT"/>
          </a:p>
        </p:txBody>
      </p:sp>
    </p:spTree>
    <p:extLst>
      <p:ext uri="{BB962C8B-B14F-4D97-AF65-F5344CB8AC3E}">
        <p14:creationId xmlns:p14="http://schemas.microsoft.com/office/powerpoint/2010/main" val="149756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77500" lnSpcReduction="20000"/>
          </a:bodyPr>
          <a:lstStyle/>
          <a:p>
            <a:pPr marL="0" indent="0">
              <a:buNone/>
            </a:pPr>
            <a:r>
              <a:rPr lang="it-IT" dirty="0"/>
              <a:t>Compito delle politiche sociali è di intrecciare la presa in carico delle fragilità e delle vulnerabilità con la promozione della cultura e delle pratiche di resilienza, delle </a:t>
            </a:r>
            <a:r>
              <a:rPr lang="it-IT" dirty="0" err="1"/>
              <a:t>capabilities</a:t>
            </a:r>
            <a:r>
              <a:rPr lang="it-IT" dirty="0"/>
              <a:t> e </a:t>
            </a:r>
            <a:r>
              <a:rPr lang="it-IT" dirty="0" err="1"/>
              <a:t>dell’empowerment</a:t>
            </a:r>
            <a:r>
              <a:rPr lang="it-IT" dirty="0"/>
              <a:t> individuale e collettivo, trasformando la precarietà in sollecitazione verso una </a:t>
            </a:r>
            <a:r>
              <a:rPr lang="it-IT" dirty="0" err="1"/>
              <a:t>agentività</a:t>
            </a:r>
            <a:r>
              <a:rPr lang="it-IT" dirty="0"/>
              <a:t> sociale positiva e generativa. </a:t>
            </a:r>
          </a:p>
          <a:p>
            <a:pPr marL="0" indent="0">
              <a:buNone/>
            </a:pPr>
            <a:r>
              <a:rPr lang="it-IT" dirty="0"/>
              <a:t>E’ necessario promuovere un </a:t>
            </a:r>
            <a:r>
              <a:rPr lang="it-IT" b="1" dirty="0"/>
              <a:t>lavoro soci</a:t>
            </a:r>
            <a:r>
              <a:rPr lang="it-IT" dirty="0"/>
              <a:t>ale </a:t>
            </a:r>
            <a:r>
              <a:rPr lang="it-IT" b="1" dirty="0"/>
              <a:t>multidimensionale e </a:t>
            </a:r>
            <a:r>
              <a:rPr lang="it-IT" b="1" dirty="0" err="1"/>
              <a:t>pluriprofessionale</a:t>
            </a:r>
            <a:r>
              <a:rPr lang="it-IT" dirty="0"/>
              <a:t> capace di guardare oltre l’intervento individuale e le emergenze,  e di coniugare tra loro: </a:t>
            </a:r>
          </a:p>
          <a:p>
            <a:pPr lvl="0"/>
            <a:r>
              <a:rPr lang="it-IT" dirty="0"/>
              <a:t>l’assistenza e il sostegno alle vulnerabilità e alle fragilità, </a:t>
            </a:r>
          </a:p>
          <a:p>
            <a:pPr lvl="0"/>
            <a:r>
              <a:rPr lang="it-IT" dirty="0"/>
              <a:t>l’inclusione, l’estensione e la piena realizzazione del diritto di cittadinanza per tutti, </a:t>
            </a:r>
          </a:p>
          <a:p>
            <a:pPr lvl="0"/>
            <a:r>
              <a:rPr lang="it-IT" dirty="0"/>
              <a:t>la promozione generativa delle competenze di vita nelle traiettorie di sviluppo personale e sociale nel progetto di vita, e il loro impegno nelle transizioni ecologiche e nella cura di sé dell’altro e del mondo,  </a:t>
            </a:r>
          </a:p>
          <a:p>
            <a:pPr lvl="0"/>
            <a:r>
              <a:rPr lang="it-IT" dirty="0"/>
              <a:t>con una azione di co-accompagnamento, co-educazione che veda coinvolti gli stessi utenti, le reti di prossimità, la cittadinanza attiva e il volontariato, i servizi sanitari, socioassistenziali, scolastici e educativi, il terzo settore, le agenzie sociali per il lavoro e per il governo del territorio. </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4</a:t>
            </a:r>
          </a:p>
        </p:txBody>
      </p:sp>
      <p:sp>
        <p:nvSpPr>
          <p:cNvPr id="2" name="Segnaposto numero diapositiva 1"/>
          <p:cNvSpPr>
            <a:spLocks noGrp="1"/>
          </p:cNvSpPr>
          <p:nvPr>
            <p:ph type="sldNum" sz="quarter" idx="12"/>
          </p:nvPr>
        </p:nvSpPr>
        <p:spPr/>
        <p:txBody>
          <a:bodyPr/>
          <a:lstStyle/>
          <a:p>
            <a:fld id="{17DBD2C5-91E1-4FC5-A335-4428C5CAF61D}" type="slidenum">
              <a:rPr lang="it-IT" smtClean="0"/>
              <a:t>11</a:t>
            </a:fld>
            <a:endParaRPr lang="it-IT"/>
          </a:p>
        </p:txBody>
      </p:sp>
    </p:spTree>
    <p:extLst>
      <p:ext uri="{BB962C8B-B14F-4D97-AF65-F5344CB8AC3E}">
        <p14:creationId xmlns:p14="http://schemas.microsoft.com/office/powerpoint/2010/main" val="1059321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lnSpcReduction="10000"/>
          </a:bodyPr>
          <a:lstStyle/>
          <a:p>
            <a:pPr marL="0" indent="0">
              <a:buNone/>
            </a:pPr>
            <a:r>
              <a:rPr lang="it-IT" dirty="0"/>
              <a:t>Questa prospettiva impegna a : </a:t>
            </a:r>
          </a:p>
          <a:p>
            <a:r>
              <a:rPr lang="it-IT" dirty="0"/>
              <a:t>un profondo ripensamento delle strutture e delle modalità operative dei servizi, mettendo in discussione ruoli, responsabilità e modelli di </a:t>
            </a:r>
            <a:r>
              <a:rPr lang="it-IT" dirty="0" err="1"/>
              <a:t>governance</a:t>
            </a:r>
            <a:r>
              <a:rPr lang="it-IT" dirty="0"/>
              <a:t>.</a:t>
            </a:r>
          </a:p>
          <a:p>
            <a:r>
              <a:rPr lang="it-IT" dirty="0"/>
              <a:t>impedire che la logica prevalente del settore sanitario prevalga su quella del sociale, a causa di uno squilibrio di potere e risorse, portando a una </a:t>
            </a:r>
            <a:r>
              <a:rPr lang="it-IT" b="1" dirty="0"/>
              <a:t>perdita di centralità del progetto sociale</a:t>
            </a:r>
            <a:r>
              <a:rPr lang="it-IT" dirty="0"/>
              <a:t>  </a:t>
            </a:r>
          </a:p>
          <a:p>
            <a:r>
              <a:rPr lang="it-IT" b="1" dirty="0"/>
              <a:t>avvicinare i servizi ai bisogni reali delle persone.</a:t>
            </a:r>
            <a:r>
              <a:rPr lang="it-IT" dirty="0"/>
              <a:t> </a:t>
            </a:r>
          </a:p>
          <a:p>
            <a:r>
              <a:rPr lang="it-IT" b="1" dirty="0"/>
              <a:t>attivare le risorse della comunità</a:t>
            </a:r>
            <a:r>
              <a:rPr lang="it-IT" dirty="0"/>
              <a:t> e di promuovere il </a:t>
            </a:r>
            <a:r>
              <a:rPr lang="it-IT" b="1" dirty="0"/>
              <a:t>benessere collettivo</a:t>
            </a:r>
            <a:r>
              <a:rPr lang="it-IT" dirty="0"/>
              <a:t>.</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5</a:t>
            </a:r>
          </a:p>
        </p:txBody>
      </p:sp>
      <p:sp>
        <p:nvSpPr>
          <p:cNvPr id="2" name="Segnaposto numero diapositiva 1"/>
          <p:cNvSpPr>
            <a:spLocks noGrp="1"/>
          </p:cNvSpPr>
          <p:nvPr>
            <p:ph type="sldNum" sz="quarter" idx="12"/>
          </p:nvPr>
        </p:nvSpPr>
        <p:spPr/>
        <p:txBody>
          <a:bodyPr/>
          <a:lstStyle/>
          <a:p>
            <a:fld id="{17DBD2C5-91E1-4FC5-A335-4428C5CAF61D}" type="slidenum">
              <a:rPr lang="it-IT" smtClean="0"/>
              <a:t>12</a:t>
            </a:fld>
            <a:endParaRPr lang="it-IT"/>
          </a:p>
        </p:txBody>
      </p:sp>
    </p:spTree>
    <p:extLst>
      <p:ext uri="{BB962C8B-B14F-4D97-AF65-F5344CB8AC3E}">
        <p14:creationId xmlns:p14="http://schemas.microsoft.com/office/powerpoint/2010/main" val="236358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92500" lnSpcReduction="20000"/>
          </a:bodyPr>
          <a:lstStyle/>
          <a:p>
            <a:pPr marL="0" indent="0">
              <a:buNone/>
            </a:pPr>
            <a:r>
              <a:rPr lang="it-IT" b="1" dirty="0"/>
              <a:t>Le parole chiave della programmazione sociale sono: </a:t>
            </a:r>
          </a:p>
          <a:p>
            <a:r>
              <a:rPr lang="it-IT" b="1" dirty="0"/>
              <a:t>Convivialità</a:t>
            </a:r>
            <a:r>
              <a:rPr lang="it-IT" dirty="0"/>
              <a:t>: Le comunità devono essere luoghi di convivenza e di </a:t>
            </a:r>
            <a:r>
              <a:rPr lang="it-IT" b="1" dirty="0"/>
              <a:t>reciproca cura</a:t>
            </a:r>
            <a:r>
              <a:rPr lang="it-IT" dirty="0"/>
              <a:t>. I servizi dovrebbero promuovere la </a:t>
            </a:r>
            <a:r>
              <a:rPr lang="it-IT" b="1" dirty="0"/>
              <a:t>capacità delle comunità di prendersi cura di sé</a:t>
            </a:r>
            <a:r>
              <a:rPr lang="it-IT" dirty="0"/>
              <a:t>, piuttosto che renderle oggetti di cura da parte degli apparati.</a:t>
            </a:r>
          </a:p>
          <a:p>
            <a:r>
              <a:rPr lang="it-IT" b="1" dirty="0"/>
              <a:t>Diffusione</a:t>
            </a:r>
            <a:r>
              <a:rPr lang="it-IT" dirty="0"/>
              <a:t>: È necessario </a:t>
            </a:r>
            <a:r>
              <a:rPr lang="it-IT" b="1" dirty="0"/>
              <a:t>decentrare i servizi</a:t>
            </a:r>
            <a:r>
              <a:rPr lang="it-IT" dirty="0"/>
              <a:t>, rendendoli accessibili in diversi luoghi e adattandoli ai diversi contesti territoriali e sociali, entro un modello di </a:t>
            </a:r>
            <a:r>
              <a:rPr lang="it-IT" b="1" dirty="0"/>
              <a:t>prossimità</a:t>
            </a:r>
            <a:r>
              <a:rPr lang="it-IT" dirty="0"/>
              <a:t> che favorisca l'incontro tra bisogni e professionalità a livello locale.</a:t>
            </a:r>
          </a:p>
          <a:p>
            <a:r>
              <a:rPr lang="it-IT" b="1" dirty="0"/>
              <a:t>Generatività</a:t>
            </a:r>
            <a:r>
              <a:rPr lang="it-IT" dirty="0"/>
              <a:t>: Il lavoro sociale dovrebbe essere orientato alla </a:t>
            </a:r>
            <a:r>
              <a:rPr lang="it-IT" b="1" dirty="0"/>
              <a:t>mobilitazione delle risorse</a:t>
            </a:r>
            <a:r>
              <a:rPr lang="it-IT" dirty="0"/>
              <a:t>, sia individuali che collettive. Si tratta di </a:t>
            </a:r>
            <a:r>
              <a:rPr lang="it-IT" b="1" dirty="0"/>
              <a:t>valorizzare il potenziale delle persone</a:t>
            </a:r>
            <a:r>
              <a:rPr lang="it-IT" dirty="0"/>
              <a:t>, anche quelle in situazioni di fragilità, e di promuovere la loro </a:t>
            </a:r>
            <a:r>
              <a:rPr lang="it-IT" b="1" dirty="0"/>
              <a:t>partecipazione attiva</a:t>
            </a:r>
            <a:r>
              <a:rPr lang="it-IT" dirty="0"/>
              <a:t> alla vita della comunità.</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6</a:t>
            </a:r>
          </a:p>
        </p:txBody>
      </p:sp>
      <p:sp>
        <p:nvSpPr>
          <p:cNvPr id="2" name="Segnaposto numero diapositiva 1"/>
          <p:cNvSpPr>
            <a:spLocks noGrp="1"/>
          </p:cNvSpPr>
          <p:nvPr>
            <p:ph type="sldNum" sz="quarter" idx="12"/>
          </p:nvPr>
        </p:nvSpPr>
        <p:spPr/>
        <p:txBody>
          <a:bodyPr/>
          <a:lstStyle/>
          <a:p>
            <a:fld id="{17DBD2C5-91E1-4FC5-A335-4428C5CAF61D}" type="slidenum">
              <a:rPr lang="it-IT" smtClean="0"/>
              <a:t>13</a:t>
            </a:fld>
            <a:endParaRPr lang="it-IT"/>
          </a:p>
        </p:txBody>
      </p:sp>
    </p:spTree>
    <p:extLst>
      <p:ext uri="{BB962C8B-B14F-4D97-AF65-F5344CB8AC3E}">
        <p14:creationId xmlns:p14="http://schemas.microsoft.com/office/powerpoint/2010/main" val="3100702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55000" lnSpcReduction="20000"/>
          </a:bodyPr>
          <a:lstStyle/>
          <a:p>
            <a:pPr marL="0" indent="0">
              <a:buNone/>
            </a:pPr>
            <a:endParaRPr lang="it-IT" dirty="0"/>
          </a:p>
          <a:p>
            <a:pPr marL="0" indent="0">
              <a:buNone/>
            </a:pPr>
            <a:r>
              <a:rPr lang="it-IT" dirty="0"/>
              <a:t>Il Piano di zona deve dunque convocare e raccogliere la responsabilità degli attori e delle organizzazioni sociali, professionali e del terzo settore nella prospettiva dello sviluppo della comunità.  Occorre predisporre modelli di </a:t>
            </a:r>
            <a:r>
              <a:rPr lang="it-IT" dirty="0" err="1"/>
              <a:t>governance</a:t>
            </a:r>
            <a:r>
              <a:rPr lang="it-IT" dirty="0"/>
              <a:t> condivisa  che:</a:t>
            </a:r>
            <a:endParaRPr lang="it-IT" sz="2000" dirty="0"/>
          </a:p>
          <a:p>
            <a:r>
              <a:rPr lang="it-IT" dirty="0"/>
              <a:t>prevedano il coinvolgimento e la corresponsabilizzazione non solo nella progettazione, ma anche nella programmazione delle politiche sociali territoriali; </a:t>
            </a:r>
            <a:endParaRPr lang="it-IT" sz="2000" dirty="0"/>
          </a:p>
          <a:p>
            <a:r>
              <a:rPr lang="it-IT" dirty="0"/>
              <a:t>favoriscano una rivisitazione della relazione tra culture della vulnerabilità e  culture della resilienza nel confrontarsi con i problemi sociali emergenti.</a:t>
            </a:r>
          </a:p>
          <a:p>
            <a:pPr marL="0" indent="0">
              <a:buNone/>
            </a:pPr>
            <a:r>
              <a:rPr lang="it-IT" dirty="0"/>
              <a:t>Il Piano di Zona, in questa direzione, cerca di delineare e definire </a:t>
            </a:r>
            <a:endParaRPr lang="it-IT" sz="2000" dirty="0"/>
          </a:p>
          <a:p>
            <a:pPr lvl="1"/>
            <a:r>
              <a:rPr lang="it-IT" dirty="0"/>
              <a:t>quali valenze e competenze nei servizi possono sostenere processi e culture locali della resilienza, della responsabilità e della solidarietà;</a:t>
            </a:r>
            <a:endParaRPr lang="it-IT" sz="1800" dirty="0"/>
          </a:p>
          <a:p>
            <a:pPr lvl="1"/>
            <a:r>
              <a:rPr lang="it-IT" dirty="0"/>
              <a:t>come intrecciare la promozione della cultura e delle pratiche di resilienza e solidarietà con la presa in carico delle situazioni di fragilità e vulnerabilità;</a:t>
            </a:r>
            <a:endParaRPr lang="it-IT" sz="1800" dirty="0"/>
          </a:p>
          <a:p>
            <a:pPr lvl="1"/>
            <a:r>
              <a:rPr lang="it-IT" dirty="0"/>
              <a:t>come costruire, potenziare capacità sociali di tutela e protezione con compiti di promozione dell’autonomia, dell’autodeterminazione e </a:t>
            </a:r>
            <a:r>
              <a:rPr lang="it-IT" dirty="0" err="1"/>
              <a:t>dell’empowerment</a:t>
            </a:r>
            <a:r>
              <a:rPr lang="it-IT" dirty="0"/>
              <a:t>;</a:t>
            </a:r>
            <a:endParaRPr lang="it-IT" sz="1800" dirty="0"/>
          </a:p>
          <a:p>
            <a:pPr lvl="1"/>
            <a:r>
              <a:rPr lang="it-IT" dirty="0"/>
              <a:t>a quali risorse di resilienza ci si riferisce o si avverte la necessità, in modo particolare in azioni di prevenzione, intervento sulle vulnerabilità, tenuta e rafforzamento della coesione sociale, valorizzazione delle risorse inclusive, attivazione e rilancio della partecipazione; </a:t>
            </a:r>
            <a:endParaRPr lang="it-IT" sz="1800" dirty="0"/>
          </a:p>
          <a:p>
            <a:pPr lvl="1"/>
            <a:r>
              <a:rPr lang="it-IT" dirty="0"/>
              <a:t>come abilitare risorse “implicite” di resilienza in agenti “espliciti” di politica e intervento sociale</a:t>
            </a:r>
            <a:endParaRPr lang="it-IT" sz="1800" dirty="0"/>
          </a:p>
          <a:p>
            <a:pPr lvl="1"/>
            <a:r>
              <a:rPr lang="it-IT" dirty="0"/>
              <a:t>come, nelle nostre pratiche, si riconosce l’impatto e come si possono fronteggiare e accompagnare le evidenti crisi nelle “transizioni ecologiche” che sempre più caratterizzano le diverse età della vita e la varietà delle vicende umane.</a:t>
            </a:r>
            <a:endParaRPr lang="it-IT" sz="1800" dirty="0"/>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7</a:t>
            </a:r>
          </a:p>
        </p:txBody>
      </p:sp>
      <p:sp>
        <p:nvSpPr>
          <p:cNvPr id="2" name="Segnaposto numero diapositiva 1"/>
          <p:cNvSpPr>
            <a:spLocks noGrp="1"/>
          </p:cNvSpPr>
          <p:nvPr>
            <p:ph type="sldNum" sz="quarter" idx="12"/>
          </p:nvPr>
        </p:nvSpPr>
        <p:spPr/>
        <p:txBody>
          <a:bodyPr/>
          <a:lstStyle/>
          <a:p>
            <a:fld id="{17DBD2C5-91E1-4FC5-A335-4428C5CAF61D}" type="slidenum">
              <a:rPr lang="it-IT" smtClean="0"/>
              <a:t>14</a:t>
            </a:fld>
            <a:endParaRPr lang="it-IT"/>
          </a:p>
        </p:txBody>
      </p:sp>
    </p:spTree>
    <p:extLst>
      <p:ext uri="{BB962C8B-B14F-4D97-AF65-F5344CB8AC3E}">
        <p14:creationId xmlns:p14="http://schemas.microsoft.com/office/powerpoint/2010/main" val="2063962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870288"/>
          </a:xfrm>
          <a:solidFill>
            <a:srgbClr val="FFFF00"/>
          </a:solidFill>
        </p:spPr>
        <p:txBody>
          <a:bodyPr/>
          <a:lstStyle/>
          <a:p>
            <a:pPr algn="ctr"/>
            <a:r>
              <a:rPr lang="it-IT" b="1" dirty="0"/>
              <a:t>LINEE PROGRAMMATICHE 8</a:t>
            </a:r>
          </a:p>
        </p:txBody>
      </p:sp>
      <p:sp>
        <p:nvSpPr>
          <p:cNvPr id="3" name="Segnaposto contenuto 2"/>
          <p:cNvSpPr>
            <a:spLocks noGrp="1"/>
          </p:cNvSpPr>
          <p:nvPr>
            <p:ph idx="1"/>
          </p:nvPr>
        </p:nvSpPr>
        <p:spPr>
          <a:xfrm>
            <a:off x="439365" y="1322961"/>
            <a:ext cx="4473103" cy="5058384"/>
          </a:xfrm>
        </p:spPr>
        <p:txBody>
          <a:bodyPr>
            <a:noAutofit/>
          </a:bodyPr>
          <a:lstStyle/>
          <a:p>
            <a:pPr marL="0" lvl="0" indent="0">
              <a:buNone/>
            </a:pPr>
            <a:r>
              <a:rPr lang="it-IT" sz="1300" b="1" dirty="0"/>
              <a:t>GOVERNANCE</a:t>
            </a:r>
          </a:p>
          <a:p>
            <a:pPr lvl="1"/>
            <a:r>
              <a:rPr lang="it-IT" sz="1300" dirty="0"/>
              <a:t>Politica</a:t>
            </a:r>
          </a:p>
          <a:p>
            <a:pPr lvl="1"/>
            <a:r>
              <a:rPr lang="it-IT" sz="1300" dirty="0"/>
              <a:t>Contestuale monitoraggio</a:t>
            </a:r>
          </a:p>
          <a:p>
            <a:pPr lvl="1"/>
            <a:r>
              <a:rPr lang="it-IT" sz="1300" dirty="0"/>
              <a:t>Tecnico progettuale sistemica</a:t>
            </a:r>
          </a:p>
          <a:p>
            <a:pPr lvl="1"/>
            <a:r>
              <a:rPr lang="it-IT" sz="1300" dirty="0"/>
              <a:t>Progettuale gestionale</a:t>
            </a:r>
          </a:p>
          <a:p>
            <a:pPr marL="0" lvl="0" indent="0">
              <a:buNone/>
            </a:pPr>
            <a:r>
              <a:rPr lang="it-IT" sz="1300" b="1" dirty="0"/>
              <a:t>AREE</a:t>
            </a:r>
          </a:p>
          <a:p>
            <a:pPr lvl="0"/>
            <a:r>
              <a:rPr lang="it-IT" sz="1300" b="1" dirty="0"/>
              <a:t>Ufficio progettazione  </a:t>
            </a:r>
            <a:endParaRPr lang="it-IT" sz="1300" dirty="0"/>
          </a:p>
          <a:p>
            <a:pPr lvl="0"/>
            <a:r>
              <a:rPr lang="it-IT" sz="1300" b="1" dirty="0"/>
              <a:t>Servizio sociale di comunità </a:t>
            </a:r>
            <a:endParaRPr lang="it-IT" sz="1300" dirty="0"/>
          </a:p>
          <a:p>
            <a:pPr lvl="1"/>
            <a:r>
              <a:rPr lang="it-IT" sz="1300" dirty="0"/>
              <a:t>Servizio sociale diffuso</a:t>
            </a:r>
          </a:p>
          <a:p>
            <a:pPr lvl="1"/>
            <a:r>
              <a:rPr lang="it-IT" sz="1300" dirty="0"/>
              <a:t>Supervisione</a:t>
            </a:r>
          </a:p>
          <a:p>
            <a:pPr lvl="0"/>
            <a:r>
              <a:rPr lang="it-IT" sz="1300" b="1" dirty="0"/>
              <a:t>Servizio minori e famiglia</a:t>
            </a:r>
            <a:endParaRPr lang="it-IT" sz="1300" dirty="0"/>
          </a:p>
          <a:p>
            <a:pPr lvl="1"/>
            <a:r>
              <a:rPr lang="it-IT" sz="1300" dirty="0"/>
              <a:t>Tutela minori di comunità  </a:t>
            </a:r>
          </a:p>
          <a:p>
            <a:pPr lvl="1"/>
            <a:r>
              <a:rPr lang="it-IT" sz="1300" dirty="0"/>
              <a:t>Supervisione </a:t>
            </a:r>
          </a:p>
          <a:p>
            <a:pPr lvl="1"/>
            <a:r>
              <a:rPr lang="it-IT" sz="1300" dirty="0"/>
              <a:t>Consultorio familiare integrato </a:t>
            </a:r>
          </a:p>
          <a:p>
            <a:pPr lvl="1"/>
            <a:r>
              <a:rPr lang="it-IT" sz="1300" dirty="0"/>
              <a:t>Centro famiglia </a:t>
            </a:r>
          </a:p>
          <a:p>
            <a:pPr lvl="1"/>
            <a:r>
              <a:rPr lang="it-IT" sz="1300" dirty="0"/>
              <a:t>Sviluppo progetto 0/6 (linee guida di ambito)</a:t>
            </a:r>
          </a:p>
          <a:p>
            <a:pPr lvl="1"/>
            <a:r>
              <a:rPr lang="it-IT" sz="1300" dirty="0" err="1"/>
              <a:t>Adm</a:t>
            </a:r>
            <a:r>
              <a:rPr lang="it-IT" sz="1300" dirty="0"/>
              <a:t>  </a:t>
            </a:r>
          </a:p>
          <a:p>
            <a:pPr lvl="1"/>
            <a:r>
              <a:rPr lang="it-IT" sz="1300" dirty="0"/>
              <a:t>Incontri protetti </a:t>
            </a:r>
          </a:p>
          <a:p>
            <a:pPr lvl="1"/>
            <a:r>
              <a:rPr lang="it-IT" sz="1300" dirty="0"/>
              <a:t>Affidi </a:t>
            </a:r>
          </a:p>
          <a:p>
            <a:pPr lvl="1"/>
            <a:r>
              <a:rPr lang="it-IT" sz="1300" dirty="0"/>
              <a:t>Centro diurno </a:t>
            </a:r>
          </a:p>
          <a:p>
            <a:pPr lvl="1"/>
            <a:r>
              <a:rPr lang="it-IT" sz="1300" dirty="0"/>
              <a:t>Coordinamento spazi aggregativi </a:t>
            </a:r>
          </a:p>
        </p:txBody>
      </p:sp>
      <p:sp>
        <p:nvSpPr>
          <p:cNvPr id="4" name="Segnaposto contenuto 2"/>
          <p:cNvSpPr txBox="1">
            <a:spLocks/>
          </p:cNvSpPr>
          <p:nvPr/>
        </p:nvSpPr>
        <p:spPr>
          <a:xfrm>
            <a:off x="7882646" y="1329463"/>
            <a:ext cx="4045085" cy="4815091"/>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it-IT" sz="2400" dirty="0"/>
          </a:p>
          <a:p>
            <a:r>
              <a:rPr lang="it-IT" sz="2400" b="1" dirty="0"/>
              <a:t>Area adolescenti e giovani</a:t>
            </a:r>
          </a:p>
          <a:p>
            <a:pPr lvl="1"/>
            <a:r>
              <a:rPr lang="it-IT" dirty="0"/>
              <a:t>Lombardia dei giovani </a:t>
            </a:r>
          </a:p>
          <a:p>
            <a:pPr lvl="1"/>
            <a:r>
              <a:rPr lang="it-IT" dirty="0"/>
              <a:t>Giovani </a:t>
            </a:r>
            <a:r>
              <a:rPr lang="it-IT" dirty="0" err="1"/>
              <a:t>smart</a:t>
            </a:r>
            <a:r>
              <a:rPr lang="it-IT" dirty="0"/>
              <a:t> </a:t>
            </a:r>
          </a:p>
          <a:p>
            <a:pPr lvl="1"/>
            <a:r>
              <a:rPr lang="it-IT" dirty="0"/>
              <a:t>Progetti vari </a:t>
            </a:r>
          </a:p>
          <a:p>
            <a:endParaRPr lang="it-IT" sz="2400" dirty="0"/>
          </a:p>
          <a:p>
            <a:r>
              <a:rPr lang="it-IT" sz="2400" b="1" dirty="0"/>
              <a:t>Area anziani</a:t>
            </a:r>
          </a:p>
          <a:p>
            <a:pPr lvl="1"/>
            <a:r>
              <a:rPr lang="it-IT" dirty="0"/>
              <a:t>Sviluppo e potenziamento </a:t>
            </a:r>
            <a:r>
              <a:rPr lang="it-IT" dirty="0" err="1"/>
              <a:t>sad</a:t>
            </a:r>
            <a:r>
              <a:rPr lang="it-IT" dirty="0"/>
              <a:t> </a:t>
            </a:r>
          </a:p>
          <a:p>
            <a:pPr lvl="1"/>
            <a:r>
              <a:rPr lang="it-IT" dirty="0"/>
              <a:t>Alloggi protetti per l’autonomia </a:t>
            </a:r>
            <a:r>
              <a:rPr lang="it-IT" dirty="0" err="1"/>
              <a:t>pnrr</a:t>
            </a:r>
            <a:r>
              <a:rPr lang="it-IT" dirty="0"/>
              <a:t> </a:t>
            </a:r>
          </a:p>
          <a:p>
            <a:pPr lvl="1"/>
            <a:r>
              <a:rPr lang="it-IT" dirty="0"/>
              <a:t>Residenzialità </a:t>
            </a:r>
          </a:p>
          <a:p>
            <a:pPr lvl="1"/>
            <a:r>
              <a:rPr lang="it-IT" dirty="0"/>
              <a:t>Anzianità attiva. Welfare in </a:t>
            </a:r>
            <a:r>
              <a:rPr lang="it-IT" dirty="0" err="1"/>
              <a:t>ageing</a:t>
            </a:r>
            <a:r>
              <a:rPr lang="it-IT" dirty="0"/>
              <a:t> </a:t>
            </a:r>
          </a:p>
          <a:p>
            <a:pPr lvl="1"/>
            <a:r>
              <a:rPr lang="it-IT" dirty="0" err="1"/>
              <a:t>Intergenerazionalita</a:t>
            </a:r>
            <a:endParaRPr lang="it-IT" dirty="0"/>
          </a:p>
          <a:p>
            <a:r>
              <a:rPr lang="it-IT" sz="2400" b="1" dirty="0"/>
              <a:t>Area prevenzione</a:t>
            </a:r>
          </a:p>
          <a:p>
            <a:pPr lvl="1"/>
            <a:r>
              <a:rPr lang="it-IT" dirty="0"/>
              <a:t>Equipe grave marginalità </a:t>
            </a:r>
          </a:p>
          <a:p>
            <a:pPr lvl="1"/>
            <a:r>
              <a:rPr lang="it-IT" dirty="0"/>
              <a:t>Centro diurno adulti </a:t>
            </a:r>
          </a:p>
          <a:p>
            <a:r>
              <a:rPr lang="it-IT" sz="2400" b="1" dirty="0"/>
              <a:t>Area cittadinanza attiva</a:t>
            </a:r>
          </a:p>
          <a:p>
            <a:pPr lvl="1"/>
            <a:r>
              <a:rPr lang="it-IT" dirty="0"/>
              <a:t>Servizio civile </a:t>
            </a:r>
          </a:p>
          <a:p>
            <a:pPr lvl="1"/>
            <a:r>
              <a:rPr lang="it-IT" dirty="0"/>
              <a:t>Leva civica </a:t>
            </a:r>
          </a:p>
          <a:p>
            <a:pPr lvl="1"/>
            <a:r>
              <a:rPr lang="it-IT" dirty="0"/>
              <a:t>Consulta volontariato </a:t>
            </a:r>
          </a:p>
          <a:p>
            <a:pPr lvl="1"/>
            <a:r>
              <a:rPr lang="it-IT" dirty="0"/>
              <a:t>Promozione volontariato giovanile </a:t>
            </a:r>
          </a:p>
          <a:p>
            <a:endParaRPr lang="it-IT" dirty="0"/>
          </a:p>
          <a:p>
            <a:pPr marL="0" indent="0">
              <a:buFont typeface="Arial" panose="020B0604020202020204" pitchFamily="34" charset="0"/>
              <a:buNone/>
            </a:pPr>
            <a:endParaRPr lang="it-IT" dirty="0"/>
          </a:p>
        </p:txBody>
      </p:sp>
      <p:sp>
        <p:nvSpPr>
          <p:cNvPr id="6" name="Segnaposto contenuto 2"/>
          <p:cNvSpPr txBox="1">
            <a:spLocks/>
          </p:cNvSpPr>
          <p:nvPr/>
        </p:nvSpPr>
        <p:spPr>
          <a:xfrm>
            <a:off x="4073457" y="1505646"/>
            <a:ext cx="4045085" cy="5119106"/>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it-IT" sz="5200" b="1" dirty="0"/>
              <a:t>Servizio tutela legale</a:t>
            </a:r>
          </a:p>
          <a:p>
            <a:pPr lvl="0"/>
            <a:r>
              <a:rPr lang="it-IT" sz="5200" b="1" dirty="0"/>
              <a:t>Abitare generativo</a:t>
            </a:r>
          </a:p>
          <a:p>
            <a:pPr lvl="1"/>
            <a:r>
              <a:rPr lang="it-IT" sz="5200" dirty="0"/>
              <a:t>Sap</a:t>
            </a:r>
          </a:p>
          <a:p>
            <a:pPr lvl="1"/>
            <a:r>
              <a:rPr lang="it-IT" sz="5200" dirty="0"/>
              <a:t>Abitare generativo </a:t>
            </a:r>
          </a:p>
          <a:p>
            <a:pPr lvl="0"/>
            <a:r>
              <a:rPr lang="it-IT" sz="5200" b="1" dirty="0"/>
              <a:t>Area lavoro</a:t>
            </a:r>
          </a:p>
          <a:p>
            <a:pPr lvl="1"/>
            <a:r>
              <a:rPr lang="it-IT" sz="5200" dirty="0" err="1"/>
              <a:t>Adi</a:t>
            </a:r>
            <a:r>
              <a:rPr lang="it-IT" sz="5200" dirty="0"/>
              <a:t> </a:t>
            </a:r>
          </a:p>
          <a:p>
            <a:pPr lvl="1"/>
            <a:r>
              <a:rPr lang="it-IT" sz="5200" dirty="0"/>
              <a:t>Inclusione lavorativa </a:t>
            </a:r>
          </a:p>
          <a:p>
            <a:pPr lvl="1"/>
            <a:r>
              <a:rPr lang="it-IT" sz="5200" dirty="0"/>
              <a:t>Global service</a:t>
            </a:r>
          </a:p>
          <a:p>
            <a:r>
              <a:rPr lang="it-IT" sz="5200" b="1" dirty="0" err="1"/>
              <a:t>Interculturalita</a:t>
            </a:r>
            <a:endParaRPr lang="it-IT" sz="5200" b="1" dirty="0"/>
          </a:p>
          <a:p>
            <a:pPr lvl="1"/>
            <a:r>
              <a:rPr lang="it-IT" sz="5200" dirty="0" err="1"/>
              <a:t>Ecumme</a:t>
            </a:r>
            <a:r>
              <a:rPr lang="it-IT" sz="5200" dirty="0"/>
              <a:t> </a:t>
            </a:r>
          </a:p>
          <a:p>
            <a:pPr lvl="1"/>
            <a:r>
              <a:rPr lang="it-IT" sz="5200" dirty="0"/>
              <a:t>Sai </a:t>
            </a:r>
          </a:p>
          <a:p>
            <a:pPr lvl="1"/>
            <a:r>
              <a:rPr lang="it-IT" sz="5200" dirty="0"/>
              <a:t>Fami </a:t>
            </a:r>
          </a:p>
          <a:p>
            <a:pPr lvl="1"/>
            <a:r>
              <a:rPr lang="it-IT" sz="5200" dirty="0"/>
              <a:t>Mediazione culturale</a:t>
            </a:r>
          </a:p>
          <a:p>
            <a:r>
              <a:rPr lang="it-IT" sz="5200" b="1" dirty="0"/>
              <a:t>Area disabilità</a:t>
            </a:r>
          </a:p>
          <a:p>
            <a:pPr lvl="1"/>
            <a:r>
              <a:rPr lang="it-IT" sz="5200" dirty="0" err="1"/>
              <a:t>Sae</a:t>
            </a:r>
            <a:r>
              <a:rPr lang="it-IT" sz="5200" dirty="0"/>
              <a:t> educatore di plesso e comunità </a:t>
            </a:r>
          </a:p>
          <a:p>
            <a:pPr lvl="1"/>
            <a:r>
              <a:rPr lang="it-IT" sz="5200" dirty="0" err="1"/>
              <a:t>Cdd</a:t>
            </a:r>
            <a:r>
              <a:rPr lang="it-IT" sz="5200" dirty="0"/>
              <a:t> </a:t>
            </a:r>
          </a:p>
          <a:p>
            <a:pPr lvl="1"/>
            <a:r>
              <a:rPr lang="it-IT" sz="5200" dirty="0" err="1"/>
              <a:t>Cse</a:t>
            </a:r>
            <a:r>
              <a:rPr lang="it-IT" sz="5200" dirty="0"/>
              <a:t> </a:t>
            </a:r>
          </a:p>
          <a:p>
            <a:pPr lvl="1"/>
            <a:r>
              <a:rPr lang="it-IT" sz="5200" dirty="0"/>
              <a:t>Sfa </a:t>
            </a:r>
          </a:p>
          <a:p>
            <a:pPr lvl="1"/>
            <a:r>
              <a:rPr lang="it-IT" sz="5200" dirty="0"/>
              <a:t>Autismo </a:t>
            </a:r>
          </a:p>
          <a:p>
            <a:pPr lvl="1"/>
            <a:r>
              <a:rPr lang="it-IT" sz="5200" dirty="0"/>
              <a:t>Alloggi autonomia </a:t>
            </a:r>
            <a:r>
              <a:rPr lang="it-IT" sz="5200" dirty="0" err="1"/>
              <a:t>pnrr</a:t>
            </a:r>
            <a:r>
              <a:rPr lang="it-IT" sz="5200" dirty="0"/>
              <a:t> e sviluppo polo per l’autonomia </a:t>
            </a:r>
          </a:p>
          <a:p>
            <a:pPr lvl="1"/>
            <a:r>
              <a:rPr lang="it-IT" sz="5200" dirty="0"/>
              <a:t>Dopo di noi </a:t>
            </a:r>
          </a:p>
          <a:p>
            <a:pPr lvl="1"/>
            <a:r>
              <a:rPr lang="it-IT" sz="5200" dirty="0"/>
              <a:t>Progetto </a:t>
            </a:r>
            <a:r>
              <a:rPr lang="it-IT" sz="5200" dirty="0" err="1"/>
              <a:t>cai</a:t>
            </a:r>
            <a:r>
              <a:rPr lang="it-IT" sz="5200" dirty="0"/>
              <a:t> </a:t>
            </a:r>
          </a:p>
          <a:p>
            <a:pPr marL="0" indent="0">
              <a:buNone/>
            </a:pPr>
            <a:endParaRPr lang="it-IT" dirty="0"/>
          </a:p>
          <a:p>
            <a:pPr marL="0" indent="0">
              <a:buFont typeface="Arial" panose="020B0604020202020204" pitchFamily="34" charset="0"/>
              <a:buNone/>
            </a:pPr>
            <a:endParaRPr lang="it-IT" dirty="0"/>
          </a:p>
        </p:txBody>
      </p:sp>
      <p:sp>
        <p:nvSpPr>
          <p:cNvPr id="5" name="Segnaposto numero diapositiva 4"/>
          <p:cNvSpPr>
            <a:spLocks noGrp="1"/>
          </p:cNvSpPr>
          <p:nvPr>
            <p:ph type="sldNum" sz="quarter" idx="12"/>
          </p:nvPr>
        </p:nvSpPr>
        <p:spPr/>
        <p:txBody>
          <a:bodyPr/>
          <a:lstStyle/>
          <a:p>
            <a:fld id="{17DBD2C5-91E1-4FC5-A335-4428C5CAF61D}" type="slidenum">
              <a:rPr lang="it-IT" smtClean="0"/>
              <a:t>15</a:t>
            </a:fld>
            <a:endParaRPr lang="it-IT"/>
          </a:p>
        </p:txBody>
      </p:sp>
    </p:spTree>
    <p:extLst>
      <p:ext uri="{BB962C8B-B14F-4D97-AF65-F5344CB8AC3E}">
        <p14:creationId xmlns:p14="http://schemas.microsoft.com/office/powerpoint/2010/main" val="2955542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821649"/>
          </a:xfrm>
          <a:solidFill>
            <a:srgbClr val="FFFF00"/>
          </a:solidFill>
        </p:spPr>
        <p:txBody>
          <a:bodyPr>
            <a:normAutofit/>
          </a:bodyPr>
          <a:lstStyle/>
          <a:p>
            <a:pPr algn="ctr"/>
            <a:r>
              <a:rPr lang="it-IT" sz="3600" b="1" dirty="0"/>
              <a:t>STRUMENTI DI GOVERNANCE E INDIRIZZI PROGETTUALI</a:t>
            </a:r>
          </a:p>
        </p:txBody>
      </p:sp>
      <p:sp>
        <p:nvSpPr>
          <p:cNvPr id="3" name="Segnaposto contenuto 2"/>
          <p:cNvSpPr>
            <a:spLocks noGrp="1"/>
          </p:cNvSpPr>
          <p:nvPr>
            <p:ph idx="1"/>
          </p:nvPr>
        </p:nvSpPr>
        <p:spPr>
          <a:xfrm>
            <a:off x="838200" y="1690688"/>
            <a:ext cx="10515600" cy="4787933"/>
          </a:xfrm>
        </p:spPr>
        <p:txBody>
          <a:bodyPr>
            <a:normAutofit fontScale="92500" lnSpcReduction="20000"/>
          </a:bodyPr>
          <a:lstStyle/>
          <a:p>
            <a:pPr marL="1714500" lvl="3" indent="-342900">
              <a:buFont typeface="+mj-lt"/>
              <a:buAutoNum type="arabicPeriod"/>
            </a:pPr>
            <a:r>
              <a:rPr lang="it-IT" dirty="0"/>
              <a:t>PROTOCOLLO AMBITI TERRITORIALI SOCIALI DELLA PROVINCIA DI BERGAMO PER LA GESTIONE DEL SERVIZIO ASSISTENZA EDUCATIVA SCOLASTICA   </a:t>
            </a:r>
            <a:endParaRPr lang="it-IT" sz="2000" b="1" dirty="0"/>
          </a:p>
          <a:p>
            <a:pPr marL="1714500" lvl="3" indent="-342900">
              <a:buFont typeface="+mj-lt"/>
              <a:buAutoNum type="arabicPeriod"/>
            </a:pPr>
            <a:r>
              <a:rPr lang="it-IT" dirty="0"/>
              <a:t>SEGNALAZIONE E RICHIESTA CONSULENZA AL SERVIZIO FAMILIA E MINORIP ER MINORI A RISCHIO DI PREGIUDIZIONE E FRAGILITA’ SOCIALE ED EDUCATIVA</a:t>
            </a:r>
            <a:endParaRPr lang="it-IT" sz="2000" b="1" dirty="0"/>
          </a:p>
          <a:p>
            <a:pPr marL="1714500" lvl="3" indent="-342900">
              <a:buFont typeface="+mj-lt"/>
              <a:buAutoNum type="arabicPeriod"/>
            </a:pPr>
            <a:r>
              <a:rPr lang="it-IT" dirty="0"/>
              <a:t>LINEE DI INDIRIZZO PER PIANO DIRITTO ALLO STUDIO </a:t>
            </a:r>
            <a:endParaRPr lang="it-IT" sz="2000" b="1" dirty="0"/>
          </a:p>
          <a:p>
            <a:pPr marL="1714500" lvl="3" indent="-342900">
              <a:buFont typeface="+mj-lt"/>
              <a:buAutoNum type="arabicPeriod"/>
            </a:pPr>
            <a:r>
              <a:rPr lang="it-IT" dirty="0"/>
              <a:t>ASSISTENZA DOMICILIARE PER MINORI </a:t>
            </a:r>
            <a:endParaRPr lang="it-IT" sz="2000" b="1" dirty="0"/>
          </a:p>
          <a:p>
            <a:pPr marL="1714500" lvl="3" indent="-342900">
              <a:buFont typeface="+mj-lt"/>
              <a:buAutoNum type="arabicPeriod"/>
            </a:pPr>
            <a:r>
              <a:rPr lang="it-IT" dirty="0"/>
              <a:t>PROGETTO SEGRETARIATO SOCIALE DIFFUSO </a:t>
            </a:r>
            <a:endParaRPr lang="it-IT" sz="2000" b="1" dirty="0"/>
          </a:p>
          <a:p>
            <a:pPr marL="1714500" lvl="3" indent="-342900">
              <a:buFont typeface="+mj-lt"/>
              <a:buAutoNum type="arabicPeriod"/>
            </a:pPr>
            <a:r>
              <a:rPr lang="it-IT" dirty="0"/>
              <a:t>CONSULTORIO FAMILIARE INTEGRATO PER LA VAL CAVALLINA</a:t>
            </a:r>
            <a:endParaRPr lang="it-IT" sz="2000" b="1" dirty="0"/>
          </a:p>
          <a:p>
            <a:pPr marL="1714500" lvl="3" indent="-342900">
              <a:buFont typeface="+mj-lt"/>
              <a:buAutoNum type="arabicPeriod"/>
            </a:pPr>
            <a:r>
              <a:rPr lang="it-IT" dirty="0"/>
              <a:t>PROTOCOLLO DI INTESA PER L’EROGAZIONE DI PRESTAZIONI E SERVIZI SOCIALI A CITTADINI DELLA VAL CAVALLINA CHE HANNO ELETTO LA PROPRIA RESIDENZA PRESSO ALLOGGI DEL SERVIZIO HOUSING SOCIALE DEL CONSORZIO SERVIZI VAL CAVALLINA</a:t>
            </a:r>
            <a:endParaRPr lang="it-IT" sz="2000" b="1" dirty="0"/>
          </a:p>
          <a:p>
            <a:pPr marL="1714500" lvl="3" indent="-342900">
              <a:buFont typeface="+mj-lt"/>
              <a:buAutoNum type="arabicPeriod"/>
            </a:pPr>
            <a:r>
              <a:rPr lang="it-IT" dirty="0"/>
              <a:t>LINEE GUIDA PER SERVIZIO AFFIDI/APPOGGIO FAMILIARE</a:t>
            </a:r>
            <a:endParaRPr lang="it-IT" sz="2000" b="1" dirty="0"/>
          </a:p>
          <a:p>
            <a:pPr marL="1714500" lvl="3" indent="-342900">
              <a:buFont typeface="+mj-lt"/>
              <a:buAutoNum type="arabicPeriod"/>
            </a:pPr>
            <a:r>
              <a:rPr lang="it-IT" dirty="0"/>
              <a:t>LINEE GUIDA DOMICILIARITA’</a:t>
            </a:r>
            <a:endParaRPr lang="it-IT" sz="2000" b="1" dirty="0"/>
          </a:p>
          <a:p>
            <a:pPr marL="1714500" lvl="3" indent="-342900">
              <a:buFont typeface="+mj-lt"/>
              <a:buAutoNum type="arabicPeriod"/>
            </a:pPr>
            <a:r>
              <a:rPr lang="it-IT" dirty="0"/>
              <a:t>LINEE GUIDA PER UN PROGETTO EDUCATIVO PER L’INFANZIA</a:t>
            </a:r>
            <a:endParaRPr lang="it-IT" sz="2000" b="1" dirty="0"/>
          </a:p>
          <a:p>
            <a:pPr marL="1714500" lvl="3" indent="-342900">
              <a:buFont typeface="+mj-lt"/>
              <a:buAutoNum type="arabicPeriod"/>
            </a:pPr>
            <a:r>
              <a:rPr lang="it-IT" dirty="0"/>
              <a:t>CONVENZIONE TRA I COMUNI E IL CONSORZIO SERVIZI VAL CAVALLINA PER LA GESTIONE IN FORMA ASSOCIATA DEL SERVIZIO DI TUTELA LEGALE </a:t>
            </a:r>
            <a:endParaRPr lang="it-IT" sz="2000" b="1" dirty="0"/>
          </a:p>
          <a:p>
            <a:pPr marL="1714500" lvl="3" indent="-342900">
              <a:buFont typeface="+mj-lt"/>
              <a:buAutoNum type="arabicPeriod"/>
            </a:pPr>
            <a:r>
              <a:rPr lang="it-IT" dirty="0"/>
              <a:t>CONVENZIONE TRA I COMUNI DELL’AMBITO TERRITORIALE DELLA VAL CAVALLINA E IL CONSORZIO SERVIZI VALCAVALLINA PER I SERVIZI ABITATIVI PUBBLICI </a:t>
            </a:r>
            <a:endParaRPr lang="it-IT" sz="2000" b="1" dirty="0"/>
          </a:p>
          <a:p>
            <a:pPr marL="1714500" lvl="3" indent="-342900">
              <a:buFont typeface="+mj-lt"/>
              <a:buAutoNum type="arabicPeriod"/>
            </a:pPr>
            <a:r>
              <a:rPr lang="it-IT" dirty="0"/>
              <a:t>PROTOCOLLO D’INTESA RELATIVO ALL’ATTIVAZIONE DI PERCORSI PERSONALIZZATI DI INCLUSIONE SOCIALE (PPIS/TIS) </a:t>
            </a:r>
            <a:endParaRPr lang="it-IT" sz="2000" b="1" dirty="0"/>
          </a:p>
          <a:p>
            <a:pPr marL="1714500" lvl="3" indent="-342900">
              <a:buFont typeface="+mj-lt"/>
              <a:buAutoNum type="arabicPeriod"/>
            </a:pPr>
            <a:r>
              <a:rPr lang="it-IT" dirty="0"/>
              <a:t>CONVENZIONE NIDI GRATIS</a:t>
            </a:r>
            <a:endParaRPr lang="it-IT" sz="2000" b="1" dirty="0"/>
          </a:p>
          <a:p>
            <a:pPr marL="0" indent="0">
              <a:buNone/>
            </a:pPr>
            <a:endParaRPr lang="it-IT" dirty="0"/>
          </a:p>
        </p:txBody>
      </p:sp>
      <p:sp>
        <p:nvSpPr>
          <p:cNvPr id="4" name="Segnaposto numero diapositiva 3"/>
          <p:cNvSpPr>
            <a:spLocks noGrp="1"/>
          </p:cNvSpPr>
          <p:nvPr>
            <p:ph type="sldNum" sz="quarter" idx="12"/>
          </p:nvPr>
        </p:nvSpPr>
        <p:spPr/>
        <p:txBody>
          <a:bodyPr/>
          <a:lstStyle/>
          <a:p>
            <a:fld id="{17DBD2C5-91E1-4FC5-A335-4428C5CAF61D}" type="slidenum">
              <a:rPr lang="it-IT" smtClean="0"/>
              <a:t>16</a:t>
            </a:fld>
            <a:endParaRPr lang="it-IT"/>
          </a:p>
        </p:txBody>
      </p:sp>
    </p:spTree>
    <p:extLst>
      <p:ext uri="{BB962C8B-B14F-4D97-AF65-F5344CB8AC3E}">
        <p14:creationId xmlns:p14="http://schemas.microsoft.com/office/powerpoint/2010/main" val="2504736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56032" y="539497"/>
            <a:ext cx="10680192" cy="4352474"/>
          </a:xfrm>
          <a:prstGeom prst="rect">
            <a:avLst/>
          </a:prstGeom>
        </p:spPr>
        <p:txBody>
          <a:bodyPr wrap="square">
            <a:spAutoFit/>
          </a:bodyPr>
          <a:lstStyle/>
          <a:p>
            <a:pPr marL="899160" marR="621030" indent="15240" algn="just">
              <a:lnSpc>
                <a:spcPct val="115000"/>
              </a:lnSpc>
              <a:spcBef>
                <a:spcPts val="470"/>
              </a:spcBef>
              <a:spcAft>
                <a:spcPts val="1000"/>
              </a:spcAft>
            </a:pPr>
            <a:r>
              <a:rPr lang="it-IT" sz="1400" dirty="0">
                <a:latin typeface="Calibri" panose="020F0502020204030204" pitchFamily="34" charset="0"/>
                <a:ea typeface="Times New Roman" panose="02020603050405020304" pitchFamily="18" charset="0"/>
              </a:rPr>
              <a:t>Ahimè! Ah vita! di queste domande che ricorrono,</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degli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infiniti</a:t>
            </a:r>
            <a:r>
              <a:rPr lang="it-IT" sz="1400" spc="-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cortei</a:t>
            </a:r>
            <a:r>
              <a:rPr lang="it-IT" sz="1400" spc="-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senza</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fede, di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città</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piene di</a:t>
            </a:r>
            <a:r>
              <a:rPr lang="it-IT" sz="1400" spc="-2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sciocchi,</a:t>
            </a:r>
            <a:endParaRPr lang="it-IT" sz="1100" dirty="0">
              <a:latin typeface="Times New Roman" panose="02020603050405020304" pitchFamily="18" charset="0"/>
              <a:ea typeface="Times New Roman" panose="02020603050405020304" pitchFamily="18" charset="0"/>
            </a:endParaRPr>
          </a:p>
          <a:p>
            <a:pPr marL="457200" marR="78740" indent="457200" algn="just">
              <a:lnSpc>
                <a:spcPct val="115000"/>
              </a:lnSpc>
              <a:spcBef>
                <a:spcPts val="455"/>
              </a:spcBef>
              <a:spcAft>
                <a:spcPts val="1000"/>
              </a:spcAft>
            </a:pPr>
            <a:r>
              <a:rPr lang="it-IT" sz="1400" dirty="0">
                <a:latin typeface="Calibri" panose="020F0502020204030204" pitchFamily="34" charset="0"/>
                <a:ea typeface="Times New Roman" panose="02020603050405020304" pitchFamily="18" charset="0"/>
              </a:rPr>
              <a:t>di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me</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stesso</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che</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sempre</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mi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rimprovero</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(perché</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più </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sciocco</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me, e</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più</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senza</a:t>
            </a:r>
            <a:r>
              <a:rPr lang="it-IT" sz="1400" spc="-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fede?)</a:t>
            </a:r>
            <a:endParaRPr lang="it-IT" sz="1100" dirty="0">
              <a:latin typeface="Times New Roman" panose="02020603050405020304" pitchFamily="18" charset="0"/>
              <a:ea typeface="Times New Roman" panose="02020603050405020304" pitchFamily="18" charset="0"/>
            </a:endParaRPr>
          </a:p>
          <a:p>
            <a:pPr marL="457200" marR="78740" indent="457200" algn="just">
              <a:lnSpc>
                <a:spcPct val="115000"/>
              </a:lnSpc>
              <a:spcBef>
                <a:spcPts val="500"/>
              </a:spcBef>
              <a:spcAft>
                <a:spcPts val="1000"/>
              </a:spcAft>
            </a:pPr>
            <a:r>
              <a:rPr lang="it-IT" sz="1400" dirty="0">
                <a:latin typeface="Calibri" panose="020F0502020204030204" pitchFamily="34" charset="0"/>
                <a:ea typeface="Times New Roman" panose="02020603050405020304" pitchFamily="18" charset="0"/>
              </a:rPr>
              <a:t>di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occhi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che</a:t>
            </a:r>
            <a:r>
              <a:rPr lang="it-IT" sz="1400" spc="-2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invano</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bramano</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la</a:t>
            </a:r>
            <a:r>
              <a:rPr lang="it-IT" sz="1400" spc="-20" dirty="0">
                <a:latin typeface="Calibri" panose="020F0502020204030204" pitchFamily="34" charset="0"/>
                <a:ea typeface="Times New Roman" panose="02020603050405020304" pitchFamily="18" charset="0"/>
              </a:rPr>
              <a:t> </a:t>
            </a:r>
            <a:r>
              <a:rPr lang="it-IT" sz="1400" dirty="0" err="1">
                <a:latin typeface="Calibri" panose="020F0502020204030204" pitchFamily="34" charset="0"/>
                <a:ea typeface="Times New Roman" panose="02020603050405020304" pitchFamily="18" charset="0"/>
              </a:rPr>
              <a:t>luce,di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meschini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scopi,</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della</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battaglia</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sempre</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rinnovata,</a:t>
            </a:r>
            <a:endParaRPr lang="it-IT" sz="1100" dirty="0">
              <a:latin typeface="Times New Roman" panose="02020603050405020304" pitchFamily="18" charset="0"/>
              <a:ea typeface="Times New Roman" panose="02020603050405020304" pitchFamily="18" charset="0"/>
            </a:endParaRPr>
          </a:p>
          <a:p>
            <a:pPr marL="457200" marR="78740" indent="457200" algn="just">
              <a:lnSpc>
                <a:spcPct val="115000"/>
              </a:lnSpc>
              <a:spcBef>
                <a:spcPts val="500"/>
              </a:spcBef>
              <a:spcAft>
                <a:spcPts val="1000"/>
              </a:spcAft>
            </a:pPr>
            <a:r>
              <a:rPr lang="it-IT" sz="1400" dirty="0">
                <a:latin typeface="Calibri" panose="020F0502020204030204" pitchFamily="34" charset="0"/>
                <a:ea typeface="Times New Roman" panose="02020603050405020304" pitchFamily="18" charset="0"/>
              </a:rPr>
              <a:t>dei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poveri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risultati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tutto,</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della</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folla</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che</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vedo</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sordida </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camminare</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a:t>
            </a:r>
            <a:r>
              <a:rPr lang="it-IT" sz="1400" spc="-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fatica</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attorno</a:t>
            </a:r>
            <a:r>
              <a:rPr lang="it-IT" sz="1400" spc="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me,</a:t>
            </a:r>
            <a:endParaRPr lang="it-IT" sz="1100" dirty="0">
              <a:latin typeface="Times New Roman" panose="02020603050405020304" pitchFamily="18" charset="0"/>
              <a:ea typeface="Times New Roman" panose="02020603050405020304" pitchFamily="18" charset="0"/>
            </a:endParaRPr>
          </a:p>
          <a:p>
            <a:pPr marL="457200" marR="368300" indent="457200" algn="just">
              <a:lnSpc>
                <a:spcPct val="115000"/>
              </a:lnSpc>
              <a:spcBef>
                <a:spcPts val="500"/>
              </a:spcBef>
              <a:spcAft>
                <a:spcPts val="1000"/>
              </a:spcAft>
            </a:pPr>
            <a:r>
              <a:rPr lang="it-IT" sz="1400" dirty="0">
                <a:latin typeface="Calibri" panose="020F0502020204030204" pitchFamily="34" charset="0"/>
                <a:ea typeface="Times New Roman" panose="02020603050405020304" pitchFamily="18" charset="0"/>
              </a:rPr>
              <a:t>dei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vuoti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ed</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inutili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anni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degli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altri,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io</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con</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gli</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altri</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legato</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in</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tanti nodi,</a:t>
            </a:r>
            <a:endParaRPr lang="it-IT" sz="1100" dirty="0">
              <a:latin typeface="Times New Roman" panose="02020603050405020304" pitchFamily="18" charset="0"/>
              <a:ea typeface="Times New Roman" panose="02020603050405020304" pitchFamily="18" charset="0"/>
            </a:endParaRPr>
          </a:p>
          <a:p>
            <a:pPr marL="899160" marR="368300" indent="15240" algn="just">
              <a:lnSpc>
                <a:spcPct val="115000"/>
              </a:lnSpc>
              <a:spcBef>
                <a:spcPts val="500"/>
              </a:spcBef>
              <a:spcAft>
                <a:spcPts val="1000"/>
              </a:spcAft>
            </a:pPr>
            <a:r>
              <a:rPr lang="it-IT" sz="1400" dirty="0">
                <a:latin typeface="Calibri" panose="020F0502020204030204" pitchFamily="34" charset="0"/>
                <a:ea typeface="Times New Roman" panose="02020603050405020304" pitchFamily="18" charset="0"/>
              </a:rPr>
              <a:t>la domanda, ahimè, la domanda così triste che ricorre –</a:t>
            </a:r>
            <a:r>
              <a:rPr lang="it-IT" sz="1400" spc="-50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Che</a:t>
            </a:r>
            <a:r>
              <a:rPr lang="it-IT" sz="1400" spc="-2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cosa</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c’è</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di</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buono</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in</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tutto</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questo,</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ahimè,</a:t>
            </a:r>
            <a:r>
              <a:rPr lang="it-IT" sz="1400" spc="-10"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ah</a:t>
            </a:r>
            <a:r>
              <a:rPr lang="it-IT" sz="1400" spc="-15" dirty="0">
                <a:latin typeface="Calibri" panose="020F0502020204030204" pitchFamily="34" charset="0"/>
                <a:ea typeface="Times New Roman" panose="02020603050405020304" pitchFamily="18" charset="0"/>
              </a:rPr>
              <a:t> </a:t>
            </a:r>
            <a:r>
              <a:rPr lang="it-IT" sz="1400" dirty="0">
                <a:latin typeface="Calibri" panose="020F0502020204030204" pitchFamily="34" charset="0"/>
                <a:ea typeface="Times New Roman" panose="02020603050405020304" pitchFamily="18" charset="0"/>
              </a:rPr>
              <a:t>vita?</a:t>
            </a:r>
            <a:endParaRPr lang="it-IT" sz="1100" dirty="0">
              <a:latin typeface="Times New Roman" panose="02020603050405020304" pitchFamily="18" charset="0"/>
              <a:ea typeface="Times New Roman" panose="02020603050405020304" pitchFamily="18" charset="0"/>
            </a:endParaRPr>
          </a:p>
          <a:p>
            <a:pPr marL="457200" marR="617855" indent="457200" algn="just">
              <a:lnSpc>
                <a:spcPct val="115000"/>
              </a:lnSpc>
              <a:spcBef>
                <a:spcPts val="665"/>
              </a:spcBef>
              <a:spcAft>
                <a:spcPts val="1000"/>
              </a:spcAft>
            </a:pPr>
            <a:r>
              <a:rPr lang="it-IT" sz="1400" dirty="0">
                <a:latin typeface="Calibri" panose="020F0502020204030204" pitchFamily="34" charset="0"/>
                <a:ea typeface="Times New Roman" panose="02020603050405020304" pitchFamily="18" charset="0"/>
              </a:rPr>
              <a:t>Risposta:</a:t>
            </a:r>
            <a:endParaRPr lang="it-IT" sz="1100" dirty="0">
              <a:latin typeface="Times New Roman" panose="02020603050405020304" pitchFamily="18" charset="0"/>
              <a:ea typeface="Times New Roman" panose="02020603050405020304" pitchFamily="18" charset="0"/>
            </a:endParaRPr>
          </a:p>
          <a:p>
            <a:pPr marL="457200" marR="621030" indent="457200" algn="just">
              <a:lnSpc>
                <a:spcPct val="115000"/>
              </a:lnSpc>
              <a:spcBef>
                <a:spcPts val="1155"/>
              </a:spcBef>
              <a:spcAft>
                <a:spcPts val="1000"/>
              </a:spcAft>
            </a:pPr>
            <a:r>
              <a:rPr lang="it-IT" sz="1400" b="1" dirty="0">
                <a:latin typeface="Calibri" panose="020F0502020204030204" pitchFamily="34" charset="0"/>
                <a:ea typeface="Times New Roman" panose="02020603050405020304" pitchFamily="18" charset="0"/>
              </a:rPr>
              <a:t>Che</a:t>
            </a:r>
            <a:r>
              <a:rPr lang="it-IT" sz="1400" b="1" spc="-2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tu</a:t>
            </a:r>
            <a:r>
              <a:rPr lang="it-IT" sz="1400" b="1" spc="-1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sei</a:t>
            </a:r>
            <a:r>
              <a:rPr lang="it-IT" sz="1400" b="1" spc="-1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qui</a:t>
            </a:r>
            <a:r>
              <a:rPr lang="it-IT" sz="1400" b="1" spc="-1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a:t>
            </a:r>
            <a:r>
              <a:rPr lang="it-IT" sz="1400" b="1" spc="-1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che</a:t>
            </a:r>
            <a:r>
              <a:rPr lang="it-IT" sz="1400" b="1" spc="-1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esiste</a:t>
            </a:r>
            <a:r>
              <a:rPr lang="it-IT" sz="1400" b="1" spc="-2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la</a:t>
            </a:r>
            <a:r>
              <a:rPr lang="it-IT" sz="1400" b="1" spc="-1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vita</a:t>
            </a:r>
            <a:r>
              <a:rPr lang="it-IT" sz="1400" b="1" spc="-1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e</a:t>
            </a:r>
            <a:r>
              <a:rPr lang="it-IT" sz="1400" b="1" spc="-2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l’individuo,</a:t>
            </a:r>
            <a:endParaRPr lang="it-IT" sz="1100" dirty="0">
              <a:latin typeface="Times New Roman" panose="02020603050405020304" pitchFamily="18" charset="0"/>
              <a:ea typeface="Times New Roman" panose="02020603050405020304" pitchFamily="18" charset="0"/>
            </a:endParaRPr>
          </a:p>
          <a:p>
            <a:pPr marL="457200" marR="300990" indent="457200" algn="just">
              <a:lnSpc>
                <a:spcPct val="115000"/>
              </a:lnSpc>
              <a:spcBef>
                <a:spcPts val="455"/>
              </a:spcBef>
              <a:spcAft>
                <a:spcPts val="1000"/>
              </a:spcAft>
            </a:pPr>
            <a:r>
              <a:rPr lang="it-IT" sz="1400" b="1" dirty="0">
                <a:latin typeface="Calibri" panose="020F0502020204030204" pitchFamily="34" charset="0"/>
                <a:ea typeface="Times New Roman" panose="02020603050405020304" pitchFamily="18" charset="0"/>
              </a:rPr>
              <a:t>che il potente spettacolo continua, e tu puoi contribuirvi</a:t>
            </a:r>
            <a:r>
              <a:rPr lang="it-IT" sz="1400" b="1" spc="-50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 con</a:t>
            </a:r>
            <a:r>
              <a:rPr lang="it-IT" sz="1400" b="1" spc="-10"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un</a:t>
            </a:r>
            <a:r>
              <a:rPr lang="it-IT" sz="1400" b="1" spc="-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tuo</a:t>
            </a:r>
            <a:r>
              <a:rPr lang="it-IT" sz="1400" b="1" spc="-5" dirty="0">
                <a:latin typeface="Calibri" panose="020F0502020204030204" pitchFamily="34" charset="0"/>
                <a:ea typeface="Times New Roman" panose="02020603050405020304" pitchFamily="18" charset="0"/>
              </a:rPr>
              <a:t> </a:t>
            </a:r>
            <a:r>
              <a:rPr lang="it-IT" sz="1400" b="1" dirty="0">
                <a:latin typeface="Calibri" panose="020F0502020204030204" pitchFamily="34" charset="0"/>
                <a:ea typeface="Times New Roman" panose="02020603050405020304" pitchFamily="18" charset="0"/>
              </a:rPr>
              <a:t>verso (nota)”.</a:t>
            </a:r>
            <a:endParaRPr lang="it-IT" sz="1100" dirty="0">
              <a:latin typeface="Times New Roman" panose="02020603050405020304" pitchFamily="18" charset="0"/>
              <a:ea typeface="Times New Roman" panose="02020603050405020304" pitchFamily="18" charset="0"/>
            </a:endParaRPr>
          </a:p>
          <a:p>
            <a:pPr marL="2872105">
              <a:lnSpc>
                <a:spcPct val="115000"/>
              </a:lnSpc>
              <a:spcAft>
                <a:spcPts val="0"/>
              </a:spcAft>
            </a:pPr>
            <a:r>
              <a:rPr lang="it-IT" sz="1400" b="1" cap="all" spc="50" dirty="0">
                <a:solidFill>
                  <a:srgbClr val="5B9BD5"/>
                </a:solidFill>
                <a:latin typeface="Calibri" panose="020F0502020204030204" pitchFamily="34" charset="0"/>
                <a:ea typeface="SimSun" panose="02010600030101010101" pitchFamily="2" charset="-122"/>
                <a:cs typeface="Times New Roman" panose="02020603050405020304" pitchFamily="18" charset="0"/>
              </a:rPr>
              <a:t>(da “Foglie d’erba” di Walt</a:t>
            </a:r>
            <a:r>
              <a:rPr lang="it-IT" sz="1400" b="1" cap="all" spc="-40" dirty="0">
                <a:solidFill>
                  <a:srgbClr val="5B9BD5"/>
                </a:solidFill>
                <a:latin typeface="Calibri" panose="020F0502020204030204" pitchFamily="34" charset="0"/>
                <a:ea typeface="SimSun" panose="02010600030101010101" pitchFamily="2" charset="-122"/>
                <a:cs typeface="Times New Roman" panose="02020603050405020304" pitchFamily="18" charset="0"/>
              </a:rPr>
              <a:t> </a:t>
            </a:r>
            <a:r>
              <a:rPr lang="it-IT" sz="1400" b="1" cap="all" spc="50" dirty="0">
                <a:solidFill>
                  <a:srgbClr val="5B9BD5"/>
                </a:solidFill>
                <a:latin typeface="Calibri" panose="020F0502020204030204" pitchFamily="34" charset="0"/>
                <a:ea typeface="SimSun" panose="02010600030101010101" pitchFamily="2" charset="-122"/>
                <a:cs typeface="Times New Roman" panose="02020603050405020304" pitchFamily="18" charset="0"/>
              </a:rPr>
              <a:t>Whitman-1855) </a:t>
            </a:r>
            <a:endParaRPr lang="it-IT" sz="3600" cap="all" spc="50" dirty="0">
              <a:solidFill>
                <a:srgbClr val="5B9BD5"/>
              </a:solidFill>
              <a:effectLst/>
              <a:latin typeface="Calibri Light" panose="020F0302020204030204" pitchFamily="34" charset="0"/>
              <a:ea typeface="SimSun" panose="02010600030101010101" pitchFamily="2" charset="-122"/>
              <a:cs typeface="Times New Roman" panose="02020603050405020304" pitchFamily="18" charset="0"/>
            </a:endParaRPr>
          </a:p>
        </p:txBody>
      </p:sp>
      <p:pic>
        <p:nvPicPr>
          <p:cNvPr id="1028" name="Picture 4" descr="frasi piu bel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378" y="3330728"/>
            <a:ext cx="3122485" cy="3122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egnaposto numero diapositiva 6"/>
          <p:cNvSpPr>
            <a:spLocks noGrp="1"/>
          </p:cNvSpPr>
          <p:nvPr>
            <p:ph type="sldNum" sz="quarter" idx="12"/>
          </p:nvPr>
        </p:nvSpPr>
        <p:spPr/>
        <p:txBody>
          <a:bodyPr/>
          <a:lstStyle/>
          <a:p>
            <a:fld id="{17DBD2C5-91E1-4FC5-A335-4428C5CAF61D}" type="slidenum">
              <a:rPr lang="it-IT" smtClean="0"/>
              <a:t>17</a:t>
            </a:fld>
            <a:endParaRPr lang="it-IT"/>
          </a:p>
        </p:txBody>
      </p:sp>
    </p:spTree>
    <p:extLst>
      <p:ext uri="{BB962C8B-B14F-4D97-AF65-F5344CB8AC3E}">
        <p14:creationId xmlns:p14="http://schemas.microsoft.com/office/powerpoint/2010/main" val="528635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7148209" cy="1325563"/>
          </a:xfrm>
          <a:solidFill>
            <a:srgbClr val="FFFF00"/>
          </a:solidFill>
        </p:spPr>
        <p:txBody>
          <a:bodyPr/>
          <a:lstStyle/>
          <a:p>
            <a:pPr algn="ctr"/>
            <a:r>
              <a:rPr lang="it-IT" b="1" dirty="0"/>
              <a:t>IMMAGINE</a:t>
            </a:r>
          </a:p>
        </p:txBody>
      </p:sp>
      <p:sp>
        <p:nvSpPr>
          <p:cNvPr id="5" name="Casella di testo 84"/>
          <p:cNvSpPr txBox="1">
            <a:spLocks noChangeArrowheads="1"/>
          </p:cNvSpPr>
          <p:nvPr/>
        </p:nvSpPr>
        <p:spPr bwMode="auto">
          <a:xfrm>
            <a:off x="1206230" y="2514600"/>
            <a:ext cx="6516640" cy="2699426"/>
          </a:xfrm>
          <a:prstGeom prst="rect">
            <a:avLst/>
          </a:prstGeom>
          <a:solidFill>
            <a:srgbClr val="92D050"/>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50000"/>
              </a:lnSpc>
              <a:spcBef>
                <a:spcPts val="500"/>
              </a:spcBef>
              <a:spcAft>
                <a:spcPts val="1000"/>
              </a:spcAft>
            </a:pPr>
            <a:r>
              <a:rPr lang="it-IT" sz="1600" b="1" i="1" dirty="0">
                <a:solidFill>
                  <a:srgbClr val="222222"/>
                </a:solidFill>
                <a:effectLst/>
                <a:latin typeface="open sans"/>
                <a:ea typeface="Times New Roman" panose="02020603050405020304" pitchFamily="18" charset="0"/>
                <a:cs typeface="Times New Roman" panose="02020603050405020304" pitchFamily="18" charset="0"/>
              </a:rPr>
              <a:t>“In un organo, le numerose canne e i registri devono formare un’unità. Se qua o là qualcosa si blocca, se una canna è stonata,   si hanno delle stonature e la cosa comincia a divenire insopportabile. Anche le canne dell’organo sono esposte a cambiamenti di temperatura e a fattori di affaticamento. È questa un’immagine della comunità,  nella varietà dei doni e dei carismi promuovere la polifonia della fraternità/</a:t>
            </a:r>
            <a:r>
              <a:rPr lang="it-IT" sz="1600" b="1" i="1" dirty="0" err="1">
                <a:solidFill>
                  <a:srgbClr val="222222"/>
                </a:solidFill>
                <a:effectLst/>
                <a:latin typeface="open sans"/>
                <a:ea typeface="Times New Roman" panose="02020603050405020304" pitchFamily="18" charset="0"/>
                <a:cs typeface="Times New Roman" panose="02020603050405020304" pitchFamily="18" charset="0"/>
              </a:rPr>
              <a:t>sororità</a:t>
            </a:r>
            <a:r>
              <a:rPr lang="it-IT" sz="1600" b="1" i="1" dirty="0">
                <a:solidFill>
                  <a:srgbClr val="222222"/>
                </a:solidFill>
                <a:effectLst/>
                <a:latin typeface="open sans"/>
                <a:ea typeface="Times New Roman" panose="02020603050405020304" pitchFamily="18" charset="0"/>
                <a:cs typeface="Times New Roman" panose="02020603050405020304" pitchFamily="18" charset="0"/>
              </a:rPr>
              <a:t>” </a:t>
            </a:r>
            <a:endParaRPr lang="it-IT" b="1"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Bef>
                <a:spcPts val="500"/>
              </a:spcBef>
              <a:spcAft>
                <a:spcPts val="10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pic>
        <p:nvPicPr>
          <p:cNvPr id="6" name="Immagine 5" descr="C:\Users\benvenuto.gamba\AppData\Local\Microsoft\Windows\INetCache\Content.Outlook\XIE2EB7Y\Organo Luigi BALICCO BOSSI 1895 Trescore Balneario (BG).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8686800" y="1027906"/>
            <a:ext cx="2971800" cy="3933825"/>
          </a:xfrm>
          <a:prstGeom prst="rect">
            <a:avLst/>
          </a:prstGeom>
          <a:noFill/>
          <a:ln>
            <a:noFill/>
          </a:ln>
        </p:spPr>
      </p:pic>
      <p:sp>
        <p:nvSpPr>
          <p:cNvPr id="3" name="Rettangolo 2"/>
          <p:cNvSpPr/>
          <p:nvPr/>
        </p:nvSpPr>
        <p:spPr>
          <a:xfrm>
            <a:off x="8686800" y="4961731"/>
            <a:ext cx="2971800" cy="923330"/>
          </a:xfrm>
          <a:prstGeom prst="rect">
            <a:avLst/>
          </a:prstGeom>
        </p:spPr>
        <p:txBody>
          <a:bodyPr wrap="square">
            <a:spAutoFit/>
          </a:bodyPr>
          <a:lstStyle/>
          <a:p>
            <a:pPr algn="ctr"/>
            <a:r>
              <a:rPr lang="it-IT" b="1" dirty="0">
                <a:solidFill>
                  <a:srgbClr val="FF0000"/>
                </a:solidFill>
                <a:latin typeface="Calibri" panose="020F0502020204030204" pitchFamily="34" charset="0"/>
                <a:ea typeface="Times New Roman" panose="02020603050405020304" pitchFamily="18" charset="0"/>
              </a:rPr>
              <a:t>Frontale Organo </a:t>
            </a:r>
          </a:p>
          <a:p>
            <a:pPr algn="ctr"/>
            <a:r>
              <a:rPr lang="it-IT" b="1" dirty="0">
                <a:solidFill>
                  <a:srgbClr val="FF0000"/>
                </a:solidFill>
                <a:latin typeface="Calibri" panose="020F0502020204030204" pitchFamily="34" charset="0"/>
                <a:ea typeface="Times New Roman" panose="02020603050405020304" pitchFamily="18" charset="0"/>
              </a:rPr>
              <a:t>Chiesa Parrocchiale </a:t>
            </a:r>
          </a:p>
          <a:p>
            <a:pPr algn="ctr"/>
            <a:r>
              <a:rPr lang="it-IT" b="1" dirty="0">
                <a:solidFill>
                  <a:srgbClr val="FF0000"/>
                </a:solidFill>
                <a:latin typeface="Calibri" panose="020F0502020204030204" pitchFamily="34" charset="0"/>
                <a:ea typeface="Times New Roman" panose="02020603050405020304" pitchFamily="18" charset="0"/>
              </a:rPr>
              <a:t>di Trescore Balneario</a:t>
            </a:r>
            <a:endParaRPr lang="it-IT" dirty="0"/>
          </a:p>
        </p:txBody>
      </p:sp>
      <p:sp>
        <p:nvSpPr>
          <p:cNvPr id="4" name="Segnaposto numero diapositiva 3"/>
          <p:cNvSpPr>
            <a:spLocks noGrp="1"/>
          </p:cNvSpPr>
          <p:nvPr>
            <p:ph type="sldNum" sz="quarter" idx="12"/>
          </p:nvPr>
        </p:nvSpPr>
        <p:spPr/>
        <p:txBody>
          <a:bodyPr/>
          <a:lstStyle/>
          <a:p>
            <a:fld id="{17DBD2C5-91E1-4FC5-A335-4428C5CAF61D}" type="slidenum">
              <a:rPr lang="it-IT" smtClean="0"/>
              <a:t>2</a:t>
            </a:fld>
            <a:endParaRPr lang="it-IT"/>
          </a:p>
        </p:txBody>
      </p:sp>
    </p:spTree>
    <p:extLst>
      <p:ext uri="{BB962C8B-B14F-4D97-AF65-F5344CB8AC3E}">
        <p14:creationId xmlns:p14="http://schemas.microsoft.com/office/powerpoint/2010/main" val="3765892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792466"/>
          </a:xfrm>
          <a:solidFill>
            <a:srgbClr val="FFFF00"/>
          </a:solidFill>
        </p:spPr>
        <p:txBody>
          <a:bodyPr>
            <a:normAutofit fontScale="90000"/>
          </a:bodyPr>
          <a:lstStyle/>
          <a:p>
            <a:pPr algn="ctr"/>
            <a:r>
              <a:rPr lang="it-IT" sz="6000" b="1" dirty="0"/>
              <a:t>IMMAGINE</a:t>
            </a:r>
          </a:p>
        </p:txBody>
      </p:sp>
      <p:sp>
        <p:nvSpPr>
          <p:cNvPr id="9" name="Rettangolo 8"/>
          <p:cNvSpPr/>
          <p:nvPr/>
        </p:nvSpPr>
        <p:spPr>
          <a:xfrm>
            <a:off x="750651" y="833353"/>
            <a:ext cx="11117094" cy="5709255"/>
          </a:xfrm>
          <a:prstGeom prst="rect">
            <a:avLst/>
          </a:prstGeom>
        </p:spPr>
        <p:txBody>
          <a:bodyPr wrap="square">
            <a:spAutoFit/>
          </a:bodyPr>
          <a:lstStyle/>
          <a:p>
            <a:pPr algn="just">
              <a:lnSpc>
                <a:spcPct val="150000"/>
              </a:lnSpc>
              <a:spcBef>
                <a:spcPts val="500"/>
              </a:spcBef>
              <a:spcAft>
                <a:spcPts val="1000"/>
              </a:spcAft>
            </a:pPr>
            <a:r>
              <a:rPr lang="it-IT"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it-IT" sz="1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Bef>
                <a:spcPts val="500"/>
              </a:spcBef>
              <a:spcAft>
                <a:spcPts val="1000"/>
              </a:spcAft>
            </a:pPr>
            <a:r>
              <a:rPr lang="it-IT"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 scelta dell’immagine per questo piano di zona rimanda all’immagine della comunità come insieme di singolarità che per raggiungere la pienezza del proprio progetto di vita chiede di garantire la possibilità a tutti i propri componenti di esprimere la propria specificità per garantire il raggiungimento della sinfonia di buona umanità.</a:t>
            </a:r>
            <a:endParaRPr lang="it-IT" sz="1200" b="1"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Bef>
                <a:spcPts val="500"/>
              </a:spcBef>
              <a:spcAft>
                <a:spcPts val="1000"/>
              </a:spcAft>
            </a:pPr>
            <a:r>
              <a:rPr lang="it-IT"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L'organo musicale può essere visto come una cifra della comunità per diversi motivi.  </a:t>
            </a:r>
            <a:endParaRPr lang="it-IT" sz="1200" b="1"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Bef>
                <a:spcPts val="500"/>
              </a:spcBef>
              <a:spcAft>
                <a:spcPts val="1000"/>
              </a:spcAft>
            </a:pPr>
            <a:r>
              <a:rPr lang="it-IT"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Inoltre, l'organo rappresenta la capacità di armonizzare diversi suoni e registri, simbolizzando la diversità all'interno della comunità. Proprio come l'organo combina note diverse per creare una melodia coerente, così le persone possono unirsi per formare una comunità coesa nonostante le differenze individuali.</a:t>
            </a:r>
            <a:endParaRPr lang="it-IT" sz="1200" b="1"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Bef>
                <a:spcPts val="500"/>
              </a:spcBef>
              <a:spcAft>
                <a:spcPts val="1000"/>
              </a:spcAft>
            </a:pPr>
            <a:r>
              <a:rPr lang="it-IT"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Infine, l'organo è anche un simbolo di tradizione e continuità, un legame tra le generazioni che si tramandano la musica e il suo significato. In questo modo, l'organo non è solo uno strumento musicale, ma un vero e proprio custode della cultura e dei valori comunitari.</a:t>
            </a:r>
            <a:endParaRPr lang="it-IT" sz="12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Segnaposto numero diapositiva 2"/>
          <p:cNvSpPr>
            <a:spLocks noGrp="1"/>
          </p:cNvSpPr>
          <p:nvPr>
            <p:ph type="sldNum" sz="quarter" idx="12"/>
          </p:nvPr>
        </p:nvSpPr>
        <p:spPr/>
        <p:txBody>
          <a:bodyPr/>
          <a:lstStyle/>
          <a:p>
            <a:fld id="{17DBD2C5-91E1-4FC5-A335-4428C5CAF61D}" type="slidenum">
              <a:rPr lang="it-IT" smtClean="0"/>
              <a:t>3</a:t>
            </a:fld>
            <a:endParaRPr lang="it-IT"/>
          </a:p>
        </p:txBody>
      </p:sp>
    </p:spTree>
    <p:extLst>
      <p:ext uri="{BB962C8B-B14F-4D97-AF65-F5344CB8AC3E}">
        <p14:creationId xmlns:p14="http://schemas.microsoft.com/office/powerpoint/2010/main" val="1518856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62500" lnSpcReduction="20000"/>
          </a:bodyPr>
          <a:lstStyle/>
          <a:p>
            <a:pPr marL="0" indent="0">
              <a:buNone/>
            </a:pPr>
            <a:r>
              <a:rPr lang="it-IT" dirty="0"/>
              <a:t>Pochi conoscono tale strumento con i suoi molteplici e avvolgenti suoni. Ha migliaia di componenti (canne, supporti, valvole, comandi) tra loro perfettamente coordinate con precisione e funzionalità in modo che l’unità finale produca la meraviglia timbrica dei suoni, molteplici e concordanti, acuti e gravi per esprimere la sublime arte musicale. Ogni canna ha una propria insostituibile funzione, tant’è che quando se ne guasta una, tutto il complesso strumento ne risente. Anche nelle comunità ogni persona ha un ruolo ben specifico e se manca la concordia nel perseguire gli obiettivi comuni, non ci sono i risultati sperati ma solo confusione. </a:t>
            </a:r>
          </a:p>
          <a:p>
            <a:pPr marL="0" indent="0">
              <a:buNone/>
            </a:pPr>
            <a:r>
              <a:rPr lang="it-IT" dirty="0"/>
              <a:t>Se qualcosa dell’organo non funziona come di dovere si hanno delle stonature e la situazione diviene insopportabile. È questa un’immagine delle comunità che non utilizzano al meglio le varietà dei carismi che ciascuno possiede.  Occorre che ogni persona agisca non solo per sé ma per l’intera comunità rendendola sempre migliore. L’organo nella sua unicità storica e costruttiva può essere preso a immagine delle relazioni umane presenti nei nostri paesi perché: </a:t>
            </a:r>
          </a:p>
          <a:p>
            <a:r>
              <a:rPr lang="it-IT" dirty="0"/>
              <a:t>è diverso da altri per storia e caratteristiche tecniche e sonore, così anche ogni comunità è diversa da tutte le altre per storia e identità; </a:t>
            </a:r>
          </a:p>
          <a:p>
            <a:r>
              <a:rPr lang="it-IT" dirty="0"/>
              <a:t>è formato da migliaia di componenti e necessita per la manutenzione di un competente organaro e di un bravo musicista organista, così ogni comunità richiede competenti coordinatori che uniscano le molteplici individualità e la rappresentino degnamente;</a:t>
            </a:r>
          </a:p>
          <a:p>
            <a:r>
              <a:rPr lang="it-IT" dirty="0"/>
              <a:t>mostra solo qualche decina di canne di facciata non sapendo che dietro a quelle ce ne stanno migliaia di altre, così capita di frequente che nei nostri Comuni ci si conosca poco o nulla e si vive come isole, con grave senza quei benefici che ne deriverebbero. </a:t>
            </a:r>
          </a:p>
          <a:p>
            <a:pPr marL="0" indent="0">
              <a:buNone/>
            </a:pPr>
            <a:endParaRPr lang="it-IT" dirty="0"/>
          </a:p>
          <a:p>
            <a:pPr marL="0" indent="0">
              <a:buNone/>
            </a:pPr>
            <a:endParaRPr lang="it-IT" dirty="0"/>
          </a:p>
        </p:txBody>
      </p:sp>
      <p:sp>
        <p:nvSpPr>
          <p:cNvPr id="4" name="Titolo 1"/>
          <p:cNvSpPr>
            <a:spLocks noGrp="1"/>
          </p:cNvSpPr>
          <p:nvPr>
            <p:ph type="title"/>
          </p:nvPr>
        </p:nvSpPr>
        <p:spPr>
          <a:solidFill>
            <a:srgbClr val="FFFF00"/>
          </a:solidFill>
        </p:spPr>
        <p:txBody>
          <a:bodyPr>
            <a:normAutofit/>
          </a:bodyPr>
          <a:lstStyle/>
          <a:p>
            <a:pPr algn="ctr"/>
            <a:r>
              <a:rPr lang="it-IT" sz="6000" b="1" dirty="0"/>
              <a:t>IMMAGINE 2</a:t>
            </a:r>
          </a:p>
        </p:txBody>
      </p:sp>
      <p:sp>
        <p:nvSpPr>
          <p:cNvPr id="2" name="Segnaposto numero diapositiva 1"/>
          <p:cNvSpPr>
            <a:spLocks noGrp="1"/>
          </p:cNvSpPr>
          <p:nvPr>
            <p:ph type="sldNum" sz="quarter" idx="12"/>
          </p:nvPr>
        </p:nvSpPr>
        <p:spPr/>
        <p:txBody>
          <a:bodyPr/>
          <a:lstStyle/>
          <a:p>
            <a:fld id="{17DBD2C5-91E1-4FC5-A335-4428C5CAF61D}" type="slidenum">
              <a:rPr lang="it-IT" smtClean="0"/>
              <a:t>4</a:t>
            </a:fld>
            <a:endParaRPr lang="it-IT"/>
          </a:p>
        </p:txBody>
      </p:sp>
    </p:spTree>
    <p:extLst>
      <p:ext uri="{BB962C8B-B14F-4D97-AF65-F5344CB8AC3E}">
        <p14:creationId xmlns:p14="http://schemas.microsoft.com/office/powerpoint/2010/main" val="3004663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92500" lnSpcReduction="20000"/>
          </a:bodyPr>
          <a:lstStyle/>
          <a:p>
            <a:pPr marL="0" indent="0">
              <a:buNone/>
            </a:pPr>
            <a:r>
              <a:rPr lang="it-IT" dirty="0"/>
              <a:t>L’organo è collegato alla vita delle nostre comunità perché: </a:t>
            </a:r>
          </a:p>
          <a:p>
            <a:r>
              <a:rPr lang="it-IT" dirty="0"/>
              <a:t>segue nella storia il tracciato della comunità. Così è per una comunità consapevole che si identifica nel paese e nella parrocchia; </a:t>
            </a:r>
          </a:p>
          <a:p>
            <a:r>
              <a:rPr lang="it-IT" dirty="0"/>
              <a:t>è capace di armonizzare i diversi e numerosissimi suoni delle canne. Così è per le diverse persone all'interno della comunità che devono parlare e camminare insieme per raggiungere il meglio;</a:t>
            </a:r>
          </a:p>
          <a:p>
            <a:r>
              <a:rPr lang="it-IT" dirty="0"/>
              <a:t>combina note diverse per creare armonie e melodie coerenti. Così è per le persone all’interno delle comunità che se  condividono le diversità, creano ricchezza. </a:t>
            </a:r>
          </a:p>
          <a:p>
            <a:r>
              <a:rPr lang="it-IT" dirty="0"/>
              <a:t>manifesta un legame molto stretto tra competenze, arte, tradizione e religiosità.  Così è per la comunità fatta di una complessa articolazione di mestieri e di abilità che si prende per mano consapevole della propria identità civile e religiosa, condizione per dare al vivere un senso compiuto.  </a:t>
            </a:r>
          </a:p>
          <a:p>
            <a:pPr marL="0" indent="0">
              <a:buNone/>
            </a:pPr>
            <a:endParaRPr lang="it-IT" dirty="0"/>
          </a:p>
        </p:txBody>
      </p:sp>
      <p:sp>
        <p:nvSpPr>
          <p:cNvPr id="4" name="Titolo 1"/>
          <p:cNvSpPr>
            <a:spLocks noGrp="1"/>
          </p:cNvSpPr>
          <p:nvPr>
            <p:ph type="title"/>
          </p:nvPr>
        </p:nvSpPr>
        <p:spPr>
          <a:solidFill>
            <a:srgbClr val="FFFF00"/>
          </a:solidFill>
        </p:spPr>
        <p:txBody>
          <a:bodyPr>
            <a:normAutofit/>
          </a:bodyPr>
          <a:lstStyle/>
          <a:p>
            <a:pPr algn="ctr"/>
            <a:r>
              <a:rPr lang="it-IT" sz="6000" b="1" dirty="0"/>
              <a:t>IMMAGINE </a:t>
            </a:r>
          </a:p>
        </p:txBody>
      </p:sp>
      <p:sp>
        <p:nvSpPr>
          <p:cNvPr id="2" name="Segnaposto numero diapositiva 1"/>
          <p:cNvSpPr>
            <a:spLocks noGrp="1"/>
          </p:cNvSpPr>
          <p:nvPr>
            <p:ph type="sldNum" sz="quarter" idx="12"/>
          </p:nvPr>
        </p:nvSpPr>
        <p:spPr/>
        <p:txBody>
          <a:bodyPr/>
          <a:lstStyle/>
          <a:p>
            <a:fld id="{17DBD2C5-91E1-4FC5-A335-4428C5CAF61D}" type="slidenum">
              <a:rPr lang="it-IT" smtClean="0"/>
              <a:t>5</a:t>
            </a:fld>
            <a:endParaRPr lang="it-IT"/>
          </a:p>
        </p:txBody>
      </p:sp>
    </p:spTree>
    <p:extLst>
      <p:ext uri="{BB962C8B-B14F-4D97-AF65-F5344CB8AC3E}">
        <p14:creationId xmlns:p14="http://schemas.microsoft.com/office/powerpoint/2010/main" val="1681848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838200" y="365125"/>
            <a:ext cx="10515600" cy="1325563"/>
          </a:xfrm>
          <a:solidFill>
            <a:srgbClr val="FFFF00"/>
          </a:solidFill>
        </p:spPr>
        <p:txBody>
          <a:bodyPr>
            <a:normAutofit/>
          </a:bodyPr>
          <a:lstStyle/>
          <a:p>
            <a:pPr algn="ctr"/>
            <a:r>
              <a:rPr lang="it-IT" sz="6000" b="1" dirty="0"/>
              <a:t>DEDICA</a:t>
            </a:r>
          </a:p>
        </p:txBody>
      </p:sp>
      <p:pic>
        <p:nvPicPr>
          <p:cNvPr id="3073" name="Picture 1" descr="Val Cavallina, morto il &quot;compagno&quot; Edo Facchinetti. Il cordoglio di Rifondazione"/>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945533" y="1770432"/>
            <a:ext cx="2774214" cy="166343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3898760" y="2278982"/>
            <a:ext cx="43944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Edo Facchinetti…</a:t>
            </a:r>
            <a:endParaRPr kumimoji="0" lang="it-IT" altLang="it-IT" sz="800" b="0" i="0" u="none" strike="noStrike" cap="none" normalizeH="0" baseline="0" dirty="0">
              <a:ln>
                <a:noFill/>
              </a:ln>
              <a:solidFill>
                <a:schemeClr val="tx1"/>
              </a:solidFill>
              <a:effectLs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11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…testimone della fragilità come motore di sviluppo </a:t>
            </a:r>
            <a:endParaRPr kumimoji="0" lang="it-IT" altLang="it-IT" sz="800" b="0" i="0" u="none" strike="noStrike" cap="none" normalizeH="0" baseline="0" dirty="0">
              <a:ln>
                <a:noFill/>
              </a:ln>
              <a:solidFill>
                <a:schemeClr val="tx1"/>
              </a:solidFill>
              <a:effectLs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11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della comunità della Val Cavallina…</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8"/>
          <p:cNvSpPr>
            <a:spLocks noChangeArrowheads="1"/>
          </p:cNvSpPr>
          <p:nvPr/>
        </p:nvSpPr>
        <p:spPr bwMode="auto">
          <a:xfrm>
            <a:off x="0" y="2746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0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9" name="Rectangle 9"/>
          <p:cNvSpPr>
            <a:spLocks noChangeArrowheads="1"/>
          </p:cNvSpPr>
          <p:nvPr/>
        </p:nvSpPr>
        <p:spPr bwMode="auto">
          <a:xfrm>
            <a:off x="0" y="4140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0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pic>
        <p:nvPicPr>
          <p:cNvPr id="3085" name="Picture 13" descr="Risultato immagine per don adriano peracchi immagini"/>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1893490" y="3664744"/>
            <a:ext cx="1616075" cy="22256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Risultato immagine per ugo albrigoni immagini"/>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817936" y="4055721"/>
            <a:ext cx="2278063" cy="1393825"/>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Risultato immagine per don giacomo facchinetti immagini"/>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6628675" y="3636622"/>
            <a:ext cx="1425575" cy="22320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4"/>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12" name="Rectangle 15"/>
          <p:cNvSpPr>
            <a:spLocks noChangeArrowheads="1"/>
          </p:cNvSpPr>
          <p:nvPr/>
        </p:nvSpPr>
        <p:spPr bwMode="auto">
          <a:xfrm>
            <a:off x="152400" y="28987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0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3" name="Rectangle 16"/>
          <p:cNvSpPr>
            <a:spLocks noChangeArrowheads="1"/>
          </p:cNvSpPr>
          <p:nvPr/>
        </p:nvSpPr>
        <p:spPr bwMode="auto">
          <a:xfrm>
            <a:off x="152400" y="4292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0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4" name="Rectangle 17"/>
          <p:cNvSpPr>
            <a:spLocks noChangeArrowheads="1"/>
          </p:cNvSpPr>
          <p:nvPr/>
        </p:nvSpPr>
        <p:spPr bwMode="auto">
          <a:xfrm>
            <a:off x="8293239" y="4352526"/>
            <a:ext cx="3824509"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Don Adriano, Ugo, Don Giacomo…</a:t>
            </a:r>
            <a:endParaRPr kumimoji="0" lang="it-IT" altLang="it-IT" sz="1000" b="1" i="0" u="none" strike="noStrike" cap="none" normalizeH="0" baseline="0" dirty="0">
              <a:ln>
                <a:noFill/>
              </a:ln>
              <a:solidFill>
                <a:schemeClr val="tx1"/>
              </a:solidFill>
              <a:effectLs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…persone che hanno fatto la differenza anche </a:t>
            </a:r>
            <a:endParaRPr kumimoji="0" lang="it-IT" altLang="it-IT" sz="1000" b="1" i="0" u="none" strike="noStrike" cap="none" normalizeH="0" baseline="0" dirty="0">
              <a:ln>
                <a:noFill/>
              </a:ln>
              <a:solidFill>
                <a:schemeClr val="tx1"/>
              </a:solidFill>
              <a:effectLs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 la quotidianità della nostra valle… </a:t>
            </a:r>
            <a:endParaRPr kumimoji="0" lang="it-IT" altLang="it-IT" sz="2400" b="1" i="0" u="none" strike="noStrike" cap="none" normalizeH="0" baseline="0" dirty="0">
              <a:ln>
                <a:noFill/>
              </a:ln>
              <a:solidFill>
                <a:schemeClr val="tx1"/>
              </a:solidFill>
              <a:effectLst/>
              <a:latin typeface="Arial" panose="020B0604020202020204" pitchFamily="34" charset="0"/>
            </a:endParaRPr>
          </a:p>
        </p:txBody>
      </p:sp>
      <p:sp>
        <p:nvSpPr>
          <p:cNvPr id="2" name="Segnaposto numero diapositiva 1"/>
          <p:cNvSpPr>
            <a:spLocks noGrp="1"/>
          </p:cNvSpPr>
          <p:nvPr>
            <p:ph type="sldNum" sz="quarter" idx="12"/>
          </p:nvPr>
        </p:nvSpPr>
        <p:spPr/>
        <p:txBody>
          <a:bodyPr/>
          <a:lstStyle/>
          <a:p>
            <a:fld id="{17DBD2C5-91E1-4FC5-A335-4428C5CAF61D}" type="slidenum">
              <a:rPr lang="it-IT" smtClean="0"/>
              <a:t>6</a:t>
            </a:fld>
            <a:endParaRPr lang="it-IT"/>
          </a:p>
        </p:txBody>
      </p:sp>
    </p:spTree>
    <p:extLst>
      <p:ext uri="{BB962C8B-B14F-4D97-AF65-F5344CB8AC3E}">
        <p14:creationId xmlns:p14="http://schemas.microsoft.com/office/powerpoint/2010/main" val="1978891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pPr algn="ctr"/>
            <a:r>
              <a:rPr lang="it-IT" b="1" dirty="0"/>
              <a:t>DATI PER LA PROGRAMMAZIONE</a:t>
            </a:r>
          </a:p>
        </p:txBody>
      </p:sp>
      <p:sp>
        <p:nvSpPr>
          <p:cNvPr id="3" name="Segnaposto contenuto 2"/>
          <p:cNvSpPr>
            <a:spLocks noGrp="1"/>
          </p:cNvSpPr>
          <p:nvPr>
            <p:ph idx="1"/>
          </p:nvPr>
        </p:nvSpPr>
        <p:spPr/>
        <p:txBody>
          <a:bodyPr/>
          <a:lstStyle/>
          <a:p>
            <a:pPr marL="0" indent="0">
              <a:buNone/>
            </a:pPr>
            <a:endParaRPr lang="it-IT" dirty="0"/>
          </a:p>
          <a:p>
            <a:r>
              <a:rPr lang="it-IT" dirty="0"/>
              <a:t>DEMOGRAFICI</a:t>
            </a:r>
          </a:p>
          <a:p>
            <a:r>
              <a:rPr lang="it-IT" dirty="0"/>
              <a:t>SPESA SOCIALE</a:t>
            </a:r>
          </a:p>
          <a:p>
            <a:r>
              <a:rPr lang="it-IT" dirty="0"/>
              <a:t>ISEE VAL CAVALLINA</a:t>
            </a:r>
          </a:p>
          <a:p>
            <a:r>
              <a:rPr lang="it-IT" dirty="0"/>
              <a:t>UNITA’ DI OFFERTA SOCIALE</a:t>
            </a:r>
          </a:p>
          <a:p>
            <a:r>
              <a:rPr lang="it-IT" dirty="0"/>
              <a:t>SPESA SOCIALE GESTIONE ASSOCIATA</a:t>
            </a:r>
          </a:p>
          <a:p>
            <a:r>
              <a:rPr lang="it-IT" dirty="0"/>
              <a:t>SPESA SOCIALE</a:t>
            </a:r>
          </a:p>
          <a:p>
            <a:r>
              <a:rPr lang="it-IT" dirty="0"/>
              <a:t>DATI SERVIZI IN GESTIONE ASSOCIATA</a:t>
            </a:r>
          </a:p>
        </p:txBody>
      </p:sp>
      <p:sp>
        <p:nvSpPr>
          <p:cNvPr id="4" name="Segnaposto numero diapositiva 3"/>
          <p:cNvSpPr>
            <a:spLocks noGrp="1"/>
          </p:cNvSpPr>
          <p:nvPr>
            <p:ph type="sldNum" sz="quarter" idx="12"/>
          </p:nvPr>
        </p:nvSpPr>
        <p:spPr/>
        <p:txBody>
          <a:bodyPr/>
          <a:lstStyle/>
          <a:p>
            <a:fld id="{17DBD2C5-91E1-4FC5-A335-4428C5CAF61D}" type="slidenum">
              <a:rPr lang="it-IT" smtClean="0"/>
              <a:t>7</a:t>
            </a:fld>
            <a:endParaRPr lang="it-IT"/>
          </a:p>
        </p:txBody>
      </p:sp>
    </p:spTree>
    <p:extLst>
      <p:ext uri="{BB962C8B-B14F-4D97-AF65-F5344CB8AC3E}">
        <p14:creationId xmlns:p14="http://schemas.microsoft.com/office/powerpoint/2010/main" val="1601561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55000" lnSpcReduction="20000"/>
          </a:bodyPr>
          <a:lstStyle/>
          <a:p>
            <a:pPr marL="0" indent="0">
              <a:buNone/>
            </a:pPr>
            <a:r>
              <a:rPr lang="it-IT" dirty="0"/>
              <a:t>La programmazione del nuovo piano di zona per il triennio 2025/2027 deve tener conto delle seguenti “trasformazioni profonde che caratterizzano l’epoca che stiamo vivendo e il modo con il quale oggi gli esseri umani, giovani e adulti, stanno e si orientano nel mondo:</a:t>
            </a:r>
          </a:p>
          <a:p>
            <a:pPr marL="0" indent="0">
              <a:buNone/>
            </a:pPr>
            <a:r>
              <a:rPr lang="it-IT" dirty="0"/>
              <a:t>1. La Pandemia ci ha consegnato comunità e cittadini più fragili, spaesati,  a disagio e tendenti ad isolarsi per auto-protezione,  ma anche più capaci e legittimati a esprimere bisogni e sofferenze già prima esistenti. </a:t>
            </a:r>
          </a:p>
          <a:p>
            <a:pPr marL="0" indent="0">
              <a:buNone/>
            </a:pPr>
            <a:endParaRPr lang="it-IT" dirty="0"/>
          </a:p>
          <a:p>
            <a:pPr marL="0" indent="0">
              <a:buNone/>
            </a:pPr>
            <a:r>
              <a:rPr lang="it-IT" dirty="0"/>
              <a:t>2. Persistono e, per certi versi crescono, come già evidenziato dalle ultime progettualità che hanno interessato il territorio, gli indicatori che contribuiscono a definire la “povertà educativa”: anche nei nostri comuni sono presenti fasce della popolazione minorile che faticano ad esercitare il proprio diritto di accesso all’istruzione, alla cultura, allo sport e al gioco, vedendo così  compromessi i loro percorsi di crescita e lo sviluppo delle proprie potenzialità, aspirazioni e talenti. </a:t>
            </a:r>
          </a:p>
          <a:p>
            <a:pPr marL="0" indent="0">
              <a:buNone/>
            </a:pPr>
            <a:endParaRPr lang="it-IT" dirty="0"/>
          </a:p>
          <a:p>
            <a:pPr marL="0" indent="0">
              <a:buNone/>
            </a:pPr>
            <a:r>
              <a:rPr lang="it-IT" dirty="0"/>
              <a:t>3. la sempre maggiore dimensione interculturale della popolazione,  l’interazione e contaminazione fra realtà analogica e realtà digitale, mondo “in presenza” e mondo “a distanza”, le esperienze materiali e esperienze immateriali, universo, </a:t>
            </a:r>
            <a:r>
              <a:rPr lang="it-IT" dirty="0" err="1"/>
              <a:t>pluriverso</a:t>
            </a:r>
            <a:r>
              <a:rPr lang="it-IT" dirty="0"/>
              <a:t> e </a:t>
            </a:r>
            <a:r>
              <a:rPr lang="it-IT" dirty="0" err="1"/>
              <a:t>metaverso</a:t>
            </a:r>
            <a:r>
              <a:rPr lang="it-IT" dirty="0"/>
              <a:t> incidono in modo significativo sulla costruzione delle identità dei singoli e delle comunità. Questo chiede l’appropriarsi da parte delle comunità e dei singoli di competenze specifiche che favoriscano una sintesi </a:t>
            </a:r>
            <a:r>
              <a:rPr lang="it-IT" dirty="0" err="1"/>
              <a:t>promotiva</a:t>
            </a:r>
            <a:r>
              <a:rPr lang="it-IT" dirty="0"/>
              <a:t> e proattiva tra la cultura di appartenenza e l’incrocio con le nuove culture che caratterizzano la quotidianità della nostra valle. </a:t>
            </a:r>
          </a:p>
          <a:p>
            <a:pPr marL="0" indent="0">
              <a:buNone/>
            </a:pPr>
            <a:endParaRPr lang="it-IT" dirty="0"/>
          </a:p>
          <a:p>
            <a:pPr marL="0" indent="0">
              <a:buNone/>
            </a:pPr>
            <a:r>
              <a:rPr lang="it-IT" dirty="0"/>
              <a:t>4. La maggiore consapevolezza dell'insostenibilità ecologica e etica del modello predatorio che guida l’economia e il nostro sistema di vita porta con sé la necessità di costruire politiche e azioni che favoriscano la salvaguardia e la promozione dell’ambiente della valle come obiettivo fondamentale e strumento specifico per la realizzazione del progetto di vita.</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a:t>
            </a:r>
          </a:p>
        </p:txBody>
      </p:sp>
      <p:sp>
        <p:nvSpPr>
          <p:cNvPr id="2" name="Segnaposto numero diapositiva 1"/>
          <p:cNvSpPr>
            <a:spLocks noGrp="1"/>
          </p:cNvSpPr>
          <p:nvPr>
            <p:ph type="sldNum" sz="quarter" idx="12"/>
          </p:nvPr>
        </p:nvSpPr>
        <p:spPr/>
        <p:txBody>
          <a:bodyPr/>
          <a:lstStyle/>
          <a:p>
            <a:fld id="{17DBD2C5-91E1-4FC5-A335-4428C5CAF61D}" type="slidenum">
              <a:rPr lang="it-IT" smtClean="0"/>
              <a:t>8</a:t>
            </a:fld>
            <a:endParaRPr lang="it-IT"/>
          </a:p>
        </p:txBody>
      </p:sp>
    </p:spTree>
    <p:extLst>
      <p:ext uri="{BB962C8B-B14F-4D97-AF65-F5344CB8AC3E}">
        <p14:creationId xmlns:p14="http://schemas.microsoft.com/office/powerpoint/2010/main" val="703716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47500" lnSpcReduction="20000"/>
          </a:bodyPr>
          <a:lstStyle/>
          <a:p>
            <a:pPr marL="0" indent="0">
              <a:buNone/>
            </a:pPr>
            <a:r>
              <a:rPr lang="it-IT" dirty="0">
                <a:sym typeface="Wingdings" panose="05000000000000000000" pitchFamily="2" charset="2"/>
              </a:rPr>
              <a:t> </a:t>
            </a:r>
            <a:r>
              <a:rPr lang="it-IT" dirty="0"/>
              <a:t>prefigurare una pianificazione delle politiche sociali necessariamente integrata con le altre politiche che caratterizzano l’azione amministrativa dei Comuni può essere significativo, in termini di co-progettazione degli obiettivi del nuovo piano di zona  valorizzare:</a:t>
            </a:r>
          </a:p>
          <a:p>
            <a:pPr marL="514350" lvl="0" indent="-514350">
              <a:buFont typeface="+mj-lt"/>
              <a:buAutoNum type="arabicPeriod"/>
            </a:pPr>
            <a:r>
              <a:rPr lang="it-IT" dirty="0"/>
              <a:t>la dimensione associativa nella gestione dei servizi sociali della Val Cavallina, potenziandola e ottimizzandola, attraverso azioni che aumentino la capacità dei servizi sociali di costruire la comunità nel suo complesso mentre promuovono prestazioni efficaci;</a:t>
            </a:r>
          </a:p>
          <a:p>
            <a:pPr marL="514350" lvl="0" indent="-514350">
              <a:buFont typeface="+mj-lt"/>
              <a:buAutoNum type="arabicPeriod"/>
            </a:pPr>
            <a:r>
              <a:rPr lang="it-IT" dirty="0"/>
              <a:t>sostenere i livelli di integrazione sociale con il sistema socio-sanitario e sanitario al fine di promuovere prestazioni centrate sull’approccio olistico alla persona di cui si rende necessario prendersi cura. Si rende necessario sviluppare un’integrazione dei servizi che sia costruita sui tempi di vita delle persone e non su quelli tradizionali e spesso centrate sulla sostenibilità del personale.</a:t>
            </a:r>
          </a:p>
          <a:p>
            <a:pPr marL="514350" lvl="0" indent="-514350">
              <a:buFont typeface="+mj-lt"/>
              <a:buAutoNum type="arabicPeriod"/>
            </a:pPr>
            <a:r>
              <a:rPr lang="it-IT" dirty="0"/>
              <a:t>Il riposizionamento degli spazi di vita, formali/istituzionali.  Spazi che chiedono di essere </a:t>
            </a:r>
            <a:r>
              <a:rPr lang="it-IT" dirty="0" err="1"/>
              <a:t>ri</a:t>
            </a:r>
            <a:r>
              <a:rPr lang="it-IT" dirty="0"/>
              <a:t>-pensati come:</a:t>
            </a:r>
          </a:p>
          <a:p>
            <a:pPr lvl="1"/>
            <a:r>
              <a:rPr lang="it-IT" dirty="0"/>
              <a:t>case comuni, capaci di generare relazioni e legami continuativi, di aprire alla relazione di aiuto, di introdurre alla convivialità, di contenere le differenze, stimolare la convivenza e la mediazione;</a:t>
            </a:r>
          </a:p>
          <a:p>
            <a:pPr lvl="1"/>
            <a:r>
              <a:rPr lang="it-IT" dirty="0"/>
              <a:t>case pubbliche, capaci di introdurre alla “politicità” dell’esperienza, di rimandare al rapporto con le Istituzioni;</a:t>
            </a:r>
          </a:p>
          <a:p>
            <a:pPr lvl="1"/>
            <a:r>
              <a:rPr lang="it-IT" dirty="0"/>
              <a:t>case proprie, capaci di generare appartenenza, di fare sentire gli spazi come preziosi, da curare e rendere belli, accoglienti, … </a:t>
            </a:r>
          </a:p>
          <a:p>
            <a:pPr marL="0" lvl="0" indent="0">
              <a:buNone/>
            </a:pPr>
            <a:r>
              <a:rPr lang="it-IT" dirty="0"/>
              <a:t>4.  il territorio, nelle sue diverse articolazioni (risorse umane e strutturali), </a:t>
            </a:r>
            <a:r>
              <a:rPr lang="it-IT" dirty="0" err="1"/>
              <a:t>affinche</a:t>
            </a:r>
            <a:r>
              <a:rPr lang="it-IT" dirty="0"/>
              <a:t>:</a:t>
            </a:r>
          </a:p>
          <a:p>
            <a:pPr lvl="0"/>
            <a:r>
              <a:rPr lang="it-IT" dirty="0"/>
              <a:t>stimoli esperienze “cittadinanza attiva”; </a:t>
            </a:r>
          </a:p>
          <a:p>
            <a:pPr lvl="0"/>
            <a:r>
              <a:rPr lang="it-IT" dirty="0"/>
              <a:t>riconosca, accolga e valorizzi  le ricchezze culturali che lo caratterizzano; </a:t>
            </a:r>
          </a:p>
          <a:p>
            <a:pPr lvl="0"/>
            <a:r>
              <a:rPr lang="it-IT" dirty="0"/>
              <a:t>promuova la capacità delle articolazioni della sussidiarietà orizzontale nel costruire alleanze, sinergie progettuali e reti di prossimità; </a:t>
            </a:r>
          </a:p>
          <a:p>
            <a:pPr lvl="0"/>
            <a:r>
              <a:rPr lang="it-IT" dirty="0"/>
              <a:t>favorisca l’incontro intergenerazionale  in un’ottica di solidarietà intergenerazionale;</a:t>
            </a:r>
          </a:p>
          <a:p>
            <a:pPr marL="0" indent="0" algn="just">
              <a:buNone/>
            </a:pPr>
            <a:r>
              <a:rPr lang="it-IT" dirty="0"/>
              <a:t>Questo chiede anche un riposizionamento della </a:t>
            </a:r>
            <a:r>
              <a:rPr lang="it-IT" dirty="0" err="1"/>
              <a:t>governance</a:t>
            </a:r>
            <a:r>
              <a:rPr lang="it-IT" dirty="0"/>
              <a:t> istituzionale pubblica. Dove la dimensione pubblica non appartiene solo alle articolazioni dello stato, ma alla capacità delle diverse articolazioni strutturate che operano sul territorio di farsi carico e assumere come propria </a:t>
            </a:r>
            <a:r>
              <a:rPr lang="it-IT" dirty="0" err="1"/>
              <a:t>mission</a:t>
            </a:r>
            <a:r>
              <a:rPr lang="it-IT" dirty="0"/>
              <a:t> il bene comune.</a:t>
            </a:r>
          </a:p>
          <a:p>
            <a:pPr marL="0" indent="0">
              <a:buNone/>
            </a:pPr>
            <a:endParaRPr lang="it-IT" dirty="0"/>
          </a:p>
        </p:txBody>
      </p:sp>
      <p:sp>
        <p:nvSpPr>
          <p:cNvPr id="4" name="Titolo 1"/>
          <p:cNvSpPr>
            <a:spLocks noGrp="1"/>
          </p:cNvSpPr>
          <p:nvPr>
            <p:ph type="title"/>
          </p:nvPr>
        </p:nvSpPr>
        <p:spPr>
          <a:solidFill>
            <a:srgbClr val="FFFF00"/>
          </a:solidFill>
        </p:spPr>
        <p:txBody>
          <a:bodyPr/>
          <a:lstStyle/>
          <a:p>
            <a:pPr algn="ctr"/>
            <a:r>
              <a:rPr lang="it-IT" b="1" dirty="0"/>
              <a:t>LINEE PROGRAMMATICHE 2</a:t>
            </a:r>
          </a:p>
        </p:txBody>
      </p:sp>
      <p:sp>
        <p:nvSpPr>
          <p:cNvPr id="2" name="Segnaposto numero diapositiva 1"/>
          <p:cNvSpPr>
            <a:spLocks noGrp="1"/>
          </p:cNvSpPr>
          <p:nvPr>
            <p:ph type="sldNum" sz="quarter" idx="12"/>
          </p:nvPr>
        </p:nvSpPr>
        <p:spPr/>
        <p:txBody>
          <a:bodyPr/>
          <a:lstStyle/>
          <a:p>
            <a:fld id="{17DBD2C5-91E1-4FC5-A335-4428C5CAF61D}" type="slidenum">
              <a:rPr lang="it-IT" smtClean="0"/>
              <a:t>9</a:t>
            </a:fld>
            <a:endParaRPr lang="it-IT"/>
          </a:p>
        </p:txBody>
      </p:sp>
    </p:spTree>
    <p:extLst>
      <p:ext uri="{BB962C8B-B14F-4D97-AF65-F5344CB8AC3E}">
        <p14:creationId xmlns:p14="http://schemas.microsoft.com/office/powerpoint/2010/main" val="17055285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TotalTime>
  <Words>2819</Words>
  <Application>Microsoft Office PowerPoint</Application>
  <PresentationFormat>Widescreen</PresentationFormat>
  <Paragraphs>211</Paragraphs>
  <Slides>17</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17</vt:i4>
      </vt:variant>
    </vt:vector>
  </HeadingPairs>
  <TitlesOfParts>
    <vt:vector size="25" baseType="lpstr">
      <vt:lpstr>SimSun</vt:lpstr>
      <vt:lpstr>Arial</vt:lpstr>
      <vt:lpstr>Calibri</vt:lpstr>
      <vt:lpstr>Calibri Light</vt:lpstr>
      <vt:lpstr>open sans</vt:lpstr>
      <vt:lpstr>Times New Roman</vt:lpstr>
      <vt:lpstr>Wingdings</vt:lpstr>
      <vt:lpstr>Tema di Office</vt:lpstr>
      <vt:lpstr>PRESENTAZIONE PIANO DI ZONA 2025 - 2027</vt:lpstr>
      <vt:lpstr>IMMAGINE</vt:lpstr>
      <vt:lpstr>IMMAGINE</vt:lpstr>
      <vt:lpstr>IMMAGINE 2</vt:lpstr>
      <vt:lpstr>IMMAGINE </vt:lpstr>
      <vt:lpstr>DEDICA</vt:lpstr>
      <vt:lpstr>DATI PER LA PROGRAMMAZIONE</vt:lpstr>
      <vt:lpstr>LINEE PROGRAMMATICHE</vt:lpstr>
      <vt:lpstr>LINEE PROGRAMMATICHE 2</vt:lpstr>
      <vt:lpstr>LINEE PROGRAMMATICHE 3</vt:lpstr>
      <vt:lpstr>LINEE PROGRAMMATICHE 4</vt:lpstr>
      <vt:lpstr>LINEE PROGRAMMATICHE 5</vt:lpstr>
      <vt:lpstr>LINEE PROGRAMMATICHE 6</vt:lpstr>
      <vt:lpstr>LINEE PROGRAMMATICHE 7</vt:lpstr>
      <vt:lpstr>LINEE PROGRAMMATICHE 8</vt:lpstr>
      <vt:lpstr>STRUMENTI DI GOVERNANCE E INDIRIZZI PROGETTUALI</vt:lpstr>
      <vt:lpstr>Presentazione standard di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Benvenuto Gamba</dc:creator>
  <cp:lastModifiedBy>Benvenuto Gamba</cp:lastModifiedBy>
  <cp:revision>25</cp:revision>
  <cp:lastPrinted>2024-12-03T08:34:58Z</cp:lastPrinted>
  <dcterms:created xsi:type="dcterms:W3CDTF">2024-11-17T10:19:39Z</dcterms:created>
  <dcterms:modified xsi:type="dcterms:W3CDTF">2024-12-09T07:47:05Z</dcterms:modified>
</cp:coreProperties>
</file>